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67" r:id="rId5"/>
    <p:sldId id="271" r:id="rId6"/>
    <p:sldId id="287" r:id="rId7"/>
    <p:sldId id="345" r:id="rId8"/>
    <p:sldId id="344" r:id="rId9"/>
    <p:sldId id="337" r:id="rId10"/>
    <p:sldId id="339" r:id="rId11"/>
    <p:sldId id="340" r:id="rId12"/>
    <p:sldId id="294" r:id="rId13"/>
    <p:sldId id="338" r:id="rId14"/>
    <p:sldId id="346" r:id="rId15"/>
    <p:sldId id="300" r:id="rId16"/>
    <p:sldId id="342" r:id="rId17"/>
    <p:sldId id="343" r:id="rId18"/>
    <p:sldId id="341" r:id="rId19"/>
  </p:sldIdLst>
  <p:sldSz cx="10693400" cy="7561263"/>
  <p:notesSz cx="6858000" cy="9144000"/>
  <p:defaultTex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66" userDrawn="1">
          <p15:clr>
            <a:srgbClr val="A4A3A4"/>
          </p15:clr>
        </p15:guide>
        <p15:guide id="2" orient="horz" pos="3969" userDrawn="1">
          <p15:clr>
            <a:srgbClr val="A4A3A4"/>
          </p15:clr>
        </p15:guide>
        <p15:guide id="3" pos="374">
          <p15:clr>
            <a:srgbClr val="A4A3A4"/>
          </p15:clr>
        </p15:guide>
        <p15:guide id="4" pos="6543">
          <p15:clr>
            <a:srgbClr val="A4A3A4"/>
          </p15:clr>
        </p15:guide>
        <p15:guide id="5" pos="332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eter Eppler" initials="D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74914" autoAdjust="0"/>
  </p:normalViewPr>
  <p:slideViewPr>
    <p:cSldViewPr showGuides="1">
      <p:cViewPr varScale="1">
        <p:scale>
          <a:sx n="46" d="100"/>
          <a:sy n="46" d="100"/>
        </p:scale>
        <p:origin x="1650" y="24"/>
      </p:cViewPr>
      <p:guideLst>
        <p:guide orient="horz" pos="1066"/>
        <p:guide orient="horz" pos="3969"/>
        <p:guide pos="374"/>
        <p:guide pos="6543"/>
        <p:guide pos="3323"/>
      </p:guideLst>
    </p:cSldViewPr>
  </p:slideViewPr>
  <p:notesTextViewPr>
    <p:cViewPr>
      <p:scale>
        <a:sx n="3" d="2"/>
        <a:sy n="3" d="2"/>
      </p:scale>
      <p:origin x="0" y="0"/>
    </p:cViewPr>
  </p:notesTextViewPr>
  <p:sorterViewPr>
    <p:cViewPr>
      <p:scale>
        <a:sx n="100" d="100"/>
        <a:sy n="100" d="100"/>
      </p:scale>
      <p:origin x="0" y="0"/>
    </p:cViewPr>
  </p:sorterViewPr>
  <p:notesViewPr>
    <p:cSldViewPr showGuides="1">
      <p:cViewPr varScale="1">
        <p:scale>
          <a:sx n="123" d="100"/>
          <a:sy n="123" d="100"/>
        </p:scale>
        <p:origin x="-489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A5F079-36FB-4D87-9AB2-3D9BC3EBD1EA}" type="datetimeFigureOut">
              <a:rPr lang="de-DE" smtClean="0"/>
              <a:t>27.02.2018</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15F7460-C633-4E11-9692-B0663526F632}" type="slidenum">
              <a:rPr lang="de-DE" smtClean="0"/>
              <a:t>‹Nr.›</a:t>
            </a:fld>
            <a:endParaRPr lang="de-DE"/>
          </a:p>
        </p:txBody>
      </p:sp>
    </p:spTree>
    <p:extLst>
      <p:ext uri="{BB962C8B-B14F-4D97-AF65-F5344CB8AC3E}">
        <p14:creationId xmlns:p14="http://schemas.microsoft.com/office/powerpoint/2010/main" val="2023487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7DB31B-295D-41FA-A361-AF38D1228A43}" type="datetimeFigureOut">
              <a:rPr lang="de-DE" smtClean="0"/>
              <a:t>27.02.2018</a:t>
            </a:fld>
            <a:endParaRPr lang="de-DE"/>
          </a:p>
        </p:txBody>
      </p:sp>
      <p:sp>
        <p:nvSpPr>
          <p:cNvPr id="4" name="Folienbildplatzhalter 3"/>
          <p:cNvSpPr>
            <a:spLocks noGrp="1" noRot="1" noChangeAspect="1"/>
          </p:cNvSpPr>
          <p:nvPr>
            <p:ph type="sldImg" idx="2"/>
          </p:nvPr>
        </p:nvSpPr>
        <p:spPr>
          <a:xfrm>
            <a:off x="1004888" y="685800"/>
            <a:ext cx="4848225"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92696" y="4355976"/>
            <a:ext cx="5472608" cy="4104456"/>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A7E88C-217F-4F39-921C-06CFB6F6D83C}" type="slidenum">
              <a:rPr lang="de-DE" smtClean="0"/>
              <a:t>‹Nr.›</a:t>
            </a:fld>
            <a:endParaRPr lang="de-DE"/>
          </a:p>
        </p:txBody>
      </p:sp>
    </p:spTree>
    <p:extLst>
      <p:ext uri="{BB962C8B-B14F-4D97-AF65-F5344CB8AC3E}">
        <p14:creationId xmlns:p14="http://schemas.microsoft.com/office/powerpoint/2010/main" val="2313470454"/>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Arial" panose="020B0604020202020204" pitchFamily="34" charset="0"/>
      <a:buChar char="•"/>
      <a:defRPr sz="1000" kern="1200">
        <a:solidFill>
          <a:schemeClr val="tx1"/>
        </a:solidFill>
        <a:latin typeface="+mn-lt"/>
        <a:ea typeface="+mn-ea"/>
        <a:cs typeface="+mn-cs"/>
      </a:defRPr>
    </a:lvl1pPr>
    <a:lvl2pPr marL="357188" indent="-179388" algn="l" defTabSz="914400" rtl="0" eaLnBrk="1" latinLnBrk="0" hangingPunct="1">
      <a:buFont typeface="Symbol" panose="05050102010706020507" pitchFamily="18" charset="2"/>
      <a:buChar char="-"/>
      <a:defRPr sz="1000" kern="1200">
        <a:solidFill>
          <a:schemeClr val="tx1"/>
        </a:solidFill>
        <a:latin typeface="+mn-lt"/>
        <a:ea typeface="+mn-ea"/>
        <a:cs typeface="+mn-cs"/>
      </a:defRPr>
    </a:lvl2pPr>
    <a:lvl3pPr marL="534988" indent="-177800" algn="l" defTabSz="914400" rtl="0" eaLnBrk="1" latinLnBrk="0" hangingPunct="1">
      <a:buFont typeface="Arial" panose="020B0604020202020204" pitchFamily="34" charset="0"/>
      <a:buChar char="•"/>
      <a:defRPr sz="1000" kern="1200">
        <a:solidFill>
          <a:schemeClr val="tx1"/>
        </a:solidFill>
        <a:latin typeface="+mn-lt"/>
        <a:ea typeface="+mn-ea"/>
        <a:cs typeface="+mn-cs"/>
      </a:defRPr>
    </a:lvl3pPr>
    <a:lvl4pPr marL="720725" indent="-185738" algn="l" defTabSz="914400" rtl="0" eaLnBrk="1" latinLnBrk="0" hangingPunct="1">
      <a:buFont typeface="Symbol" panose="05050102010706020507" pitchFamily="18" charset="2"/>
      <a:buChar char="-"/>
      <a:defRPr sz="1000" kern="1200">
        <a:solidFill>
          <a:schemeClr val="tx1"/>
        </a:solidFill>
        <a:latin typeface="+mn-lt"/>
        <a:ea typeface="+mn-ea"/>
        <a:cs typeface="+mn-cs"/>
      </a:defRPr>
    </a:lvl4pPr>
    <a:lvl5pPr marL="898525" indent="-177800" algn="l" defTabSz="914400" rtl="0" eaLnBrk="1" latinLnBrk="0" hangingPunct="1">
      <a:buFont typeface="Arial" panose="020B0604020202020204" pitchFamily="34" charset="0"/>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e.wikipedia.org/wiki/Asiana_Airlines" TargetMode="External"/><Relationship Id="rId7" Type="http://schemas.openxmlformats.org/officeDocument/2006/relationships/hyperlink" Target="https://de.wikipedia.org/wiki/Asiana-Airlines-Flug_214#cite_note-3"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de.wikipedia.org/wiki/Boeing_777" TargetMode="External"/><Relationship Id="rId5" Type="http://schemas.openxmlformats.org/officeDocument/2006/relationships/hyperlink" Target="https://de.wikipedia.org/wiki/San_Francisco" TargetMode="External"/><Relationship Id="rId4" Type="http://schemas.openxmlformats.org/officeDocument/2006/relationships/hyperlink" Target="https://de.wikipedia.org/wiki/Flughafen_Seoul-Inche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A7E88C-217F-4F39-921C-06CFB6F6D83C}" type="slidenum">
              <a:rPr lang="de-DE" smtClean="0"/>
              <a:t>1</a:t>
            </a:fld>
            <a:endParaRPr lang="de-DE"/>
          </a:p>
        </p:txBody>
      </p:sp>
    </p:spTree>
    <p:extLst>
      <p:ext uri="{BB962C8B-B14F-4D97-AF65-F5344CB8AC3E}">
        <p14:creationId xmlns:p14="http://schemas.microsoft.com/office/powerpoint/2010/main" val="1843431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0" rtl="0" eaLnBrk="1" fontAlgn="auto" latinLnBrk="0" hangingPunct="1">
              <a:lnSpc>
                <a:spcPct val="100000"/>
              </a:lnSpc>
              <a:spcBef>
                <a:spcPts val="0"/>
              </a:spcBef>
              <a:spcAft>
                <a:spcPts val="0"/>
              </a:spcAft>
              <a:buClrTx/>
              <a:buSzTx/>
              <a:buFontTx/>
              <a:buNone/>
              <a:tabLst/>
              <a:defRPr/>
            </a:pPr>
            <a:r>
              <a:rPr lang="de-CH" sz="1000" b="0" i="0" kern="1200" dirty="0" err="1" smtClean="0">
                <a:solidFill>
                  <a:schemeClr val="tx1"/>
                </a:solidFill>
                <a:effectLst/>
                <a:latin typeface="+mn-lt"/>
                <a:ea typeface="+mn-ea"/>
                <a:cs typeface="+mn-cs"/>
              </a:rPr>
              <a:t>Shappell</a:t>
            </a:r>
            <a:r>
              <a:rPr lang="de-CH" sz="1000" b="0" i="0" kern="1200" dirty="0" smtClean="0">
                <a:solidFill>
                  <a:schemeClr val="tx1"/>
                </a:solidFill>
                <a:effectLst/>
                <a:latin typeface="+mn-lt"/>
                <a:ea typeface="+mn-ea"/>
                <a:cs typeface="+mn-cs"/>
              </a:rPr>
              <a:t> &amp; Wiegmann, 1997</a:t>
            </a:r>
          </a:p>
          <a:p>
            <a:pPr marL="0" marR="0" lvl="0" indent="0" algn="l" defTabSz="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smtClean="0">
                <a:ln>
                  <a:noFill/>
                </a:ln>
                <a:solidFill>
                  <a:schemeClr val="tx1"/>
                </a:solidFill>
                <a:effectLst/>
                <a:uLnTx/>
                <a:uFillTx/>
                <a:latin typeface="+mn-lt"/>
                <a:ea typeface="+mn-ea"/>
                <a:cs typeface="+mn-cs"/>
              </a:rPr>
              <a:t>80 Prozent der Flugunfälle haben Hintergrund in HF</a:t>
            </a:r>
            <a:endParaRPr kumimoji="0" lang="en-US" sz="2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58A7E88C-217F-4F39-921C-06CFB6F6D83C}" type="slidenum">
              <a:rPr lang="de-DE" smtClean="0"/>
              <a:t>10</a:t>
            </a:fld>
            <a:endParaRPr lang="de-DE"/>
          </a:p>
        </p:txBody>
      </p:sp>
    </p:spTree>
    <p:extLst>
      <p:ext uri="{BB962C8B-B14F-4D97-AF65-F5344CB8AC3E}">
        <p14:creationId xmlns:p14="http://schemas.microsoft.com/office/powerpoint/2010/main" val="1592518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58A7E88C-217F-4F39-921C-06CFB6F6D83C}" type="slidenum">
              <a:rPr lang="de-DE" smtClean="0"/>
              <a:t>11</a:t>
            </a:fld>
            <a:endParaRPr lang="de-DE"/>
          </a:p>
        </p:txBody>
      </p:sp>
    </p:spTree>
    <p:extLst>
      <p:ext uri="{BB962C8B-B14F-4D97-AF65-F5344CB8AC3E}">
        <p14:creationId xmlns:p14="http://schemas.microsoft.com/office/powerpoint/2010/main" val="180167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0" rtl="0" eaLnBrk="1" fontAlgn="auto" latinLnBrk="0" hangingPunct="1">
              <a:lnSpc>
                <a:spcPct val="100000"/>
              </a:lnSpc>
              <a:spcBef>
                <a:spcPts val="0"/>
              </a:spcBef>
              <a:spcAft>
                <a:spcPts val="0"/>
              </a:spcAft>
              <a:buClrTx/>
              <a:buSzTx/>
              <a:buFontTx/>
              <a:buNone/>
              <a:tabLst/>
              <a:defRPr/>
            </a:pPr>
            <a:r>
              <a:rPr lang="de-CH" sz="1000" b="0" i="0" kern="1200" dirty="0" smtClean="0">
                <a:solidFill>
                  <a:schemeClr val="tx1"/>
                </a:solidFill>
                <a:effectLst/>
                <a:latin typeface="+mn-lt"/>
                <a:ea typeface="+mn-ea"/>
                <a:cs typeface="+mn-cs"/>
              </a:rPr>
              <a:t>Die Macht höchst unwahrscheinlicher Ereignisse ist ein Buch des Publizisten und Börsenhändlers </a:t>
            </a:r>
            <a:r>
              <a:rPr lang="de-CH" sz="1000" b="1" i="0" kern="1200" dirty="0" smtClean="0">
                <a:solidFill>
                  <a:schemeClr val="tx1"/>
                </a:solidFill>
                <a:effectLst/>
                <a:latin typeface="+mn-lt"/>
                <a:ea typeface="+mn-ea"/>
                <a:cs typeface="+mn-cs"/>
              </a:rPr>
              <a:t>Nassim Nicholas Taleb</a:t>
            </a:r>
            <a:r>
              <a:rPr lang="de-CH" sz="1000" b="0" i="0" kern="1200" dirty="0" smtClean="0">
                <a:solidFill>
                  <a:schemeClr val="tx1"/>
                </a:solidFill>
                <a:effectLst/>
                <a:latin typeface="+mn-lt"/>
                <a:ea typeface="+mn-ea"/>
                <a:cs typeface="+mn-cs"/>
              </a:rPr>
              <a:t>. Nach Taleb bezeichnet ein „Schwarzer Schwan“ ein Ereignis, das selten und höchst unwahrscheinlich ist</a:t>
            </a:r>
            <a:endParaRPr kumimoji="0" lang="de-CH"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58A7E88C-217F-4F39-921C-06CFB6F6D83C}" type="slidenum">
              <a:rPr lang="de-DE" smtClean="0"/>
              <a:t>12</a:t>
            </a:fld>
            <a:endParaRPr lang="de-DE"/>
          </a:p>
        </p:txBody>
      </p:sp>
    </p:spTree>
    <p:extLst>
      <p:ext uri="{BB962C8B-B14F-4D97-AF65-F5344CB8AC3E}">
        <p14:creationId xmlns:p14="http://schemas.microsoft.com/office/powerpoint/2010/main" val="682178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Beispiele aus dem Training</a:t>
            </a:r>
            <a:endParaRPr kumimoji="0" lang="en-US" sz="2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58A7E88C-217F-4F39-921C-06CFB6F6D83C}" type="slidenum">
              <a:rPr lang="de-DE" smtClean="0"/>
              <a:t>13</a:t>
            </a:fld>
            <a:endParaRPr lang="de-DE"/>
          </a:p>
        </p:txBody>
      </p:sp>
    </p:spTree>
    <p:extLst>
      <p:ext uri="{BB962C8B-B14F-4D97-AF65-F5344CB8AC3E}">
        <p14:creationId xmlns:p14="http://schemas.microsoft.com/office/powerpoint/2010/main" val="3026681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58A7E88C-217F-4F39-921C-06CFB6F6D83C}" type="slidenum">
              <a:rPr lang="de-DE" smtClean="0"/>
              <a:t>14</a:t>
            </a:fld>
            <a:endParaRPr lang="de-DE"/>
          </a:p>
        </p:txBody>
      </p:sp>
    </p:spTree>
    <p:extLst>
      <p:ext uri="{BB962C8B-B14F-4D97-AF65-F5344CB8AC3E}">
        <p14:creationId xmlns:p14="http://schemas.microsoft.com/office/powerpoint/2010/main" val="2836261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A7E88C-217F-4F39-921C-06CFB6F6D83C}" type="slidenum">
              <a:rPr lang="de-DE" smtClean="0"/>
              <a:t>15</a:t>
            </a:fld>
            <a:endParaRPr lang="de-DE"/>
          </a:p>
        </p:txBody>
      </p:sp>
    </p:spTree>
    <p:extLst>
      <p:ext uri="{BB962C8B-B14F-4D97-AF65-F5344CB8AC3E}">
        <p14:creationId xmlns:p14="http://schemas.microsoft.com/office/powerpoint/2010/main" val="2231006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8A7E88C-217F-4F39-921C-06CFB6F6D83C}" type="slidenum">
              <a:rPr lang="de-DE" smtClean="0"/>
              <a:t>2</a:t>
            </a:fld>
            <a:endParaRPr lang="de-DE"/>
          </a:p>
        </p:txBody>
      </p:sp>
    </p:spTree>
    <p:extLst>
      <p:ext uri="{BB962C8B-B14F-4D97-AF65-F5344CB8AC3E}">
        <p14:creationId xmlns:p14="http://schemas.microsoft.com/office/powerpoint/2010/main" val="4084928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Pilot oriented aircraft</a:t>
            </a:r>
          </a:p>
          <a:p>
            <a:pPr marL="0" marR="0" lvl="0" indent="0" algn="l" defTabSz="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58A7E88C-217F-4F39-921C-06CFB6F6D83C}" type="slidenum">
              <a:rPr lang="de-DE" smtClean="0"/>
              <a:t>3</a:t>
            </a:fld>
            <a:endParaRPr lang="de-DE"/>
          </a:p>
        </p:txBody>
      </p:sp>
    </p:spTree>
    <p:extLst>
      <p:ext uri="{BB962C8B-B14F-4D97-AF65-F5344CB8AC3E}">
        <p14:creationId xmlns:p14="http://schemas.microsoft.com/office/powerpoint/2010/main" val="1027623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de-DE" dirty="0" smtClean="0">
                <a:latin typeface="Times" panose="02020603050405020304" pitchFamily="18" charset="0"/>
              </a:rPr>
              <a:t>Grid (Reticule)</a:t>
            </a:r>
          </a:p>
          <a:p>
            <a:r>
              <a:rPr lang="en-US" altLang="de-DE" dirty="0" smtClean="0">
                <a:latin typeface="Times" panose="02020603050405020304" pitchFamily="18" charset="0"/>
              </a:rPr>
              <a:t>Climb up hand over hand</a:t>
            </a:r>
          </a:p>
        </p:txBody>
      </p:sp>
      <p:sp>
        <p:nvSpPr>
          <p:cNvPr id="4" name="Foliennummernplatzhalter 3"/>
          <p:cNvSpPr>
            <a:spLocks noGrp="1"/>
          </p:cNvSpPr>
          <p:nvPr>
            <p:ph type="sldNum" sz="quarter" idx="10"/>
          </p:nvPr>
        </p:nvSpPr>
        <p:spPr/>
        <p:txBody>
          <a:bodyPr/>
          <a:lstStyle/>
          <a:p>
            <a:fld id="{2D7689CA-DE72-41E3-8C04-AACEB8F355D9}" type="slidenum">
              <a:rPr lang="de-CH" smtClean="0"/>
              <a:t>4</a:t>
            </a:fld>
            <a:endParaRPr lang="de-CH"/>
          </a:p>
        </p:txBody>
      </p:sp>
    </p:spTree>
    <p:extLst>
      <p:ext uri="{BB962C8B-B14F-4D97-AF65-F5344CB8AC3E}">
        <p14:creationId xmlns:p14="http://schemas.microsoft.com/office/powerpoint/2010/main" val="2336360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Pilot oriented aircraft</a:t>
            </a:r>
          </a:p>
          <a:p>
            <a:pPr marL="0" marR="0" lvl="0" indent="0" algn="l" defTabSz="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58A7E88C-217F-4F39-921C-06CFB6F6D83C}" type="slidenum">
              <a:rPr lang="de-DE" smtClean="0"/>
              <a:t>5</a:t>
            </a:fld>
            <a:endParaRPr lang="de-DE"/>
          </a:p>
        </p:txBody>
      </p:sp>
    </p:spTree>
    <p:extLst>
      <p:ext uri="{BB962C8B-B14F-4D97-AF65-F5344CB8AC3E}">
        <p14:creationId xmlns:p14="http://schemas.microsoft.com/office/powerpoint/2010/main" val="555643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Air 	France	 flight 	AF447 </a:t>
            </a:r>
            <a:r>
              <a:rPr kumimoji="0" lang="en-US" sz="2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from	 Rio 	de 	Janeiro	 </a:t>
            </a:r>
            <a:r>
              <a:rPr kumimoji="0" lang="en-US" sz="21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Galeāo</a:t>
            </a:r>
            <a:r>
              <a:rPr kumimoji="0" lang="en-US" sz="2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to 	Paris 	Charles 	de 	Gaulle	 also 	in 	2009.</a:t>
            </a:r>
          </a:p>
          <a:p>
            <a:pPr marL="0" marR="0" lvl="0" indent="0" algn="l" defTabSz="0" rtl="0" eaLnBrk="1" fontAlgn="auto" latinLnBrk="0" hangingPunct="1">
              <a:lnSpc>
                <a:spcPct val="100000"/>
              </a:lnSpc>
              <a:spcBef>
                <a:spcPts val="0"/>
              </a:spcBef>
              <a:spcAft>
                <a:spcPts val="0"/>
              </a:spcAft>
              <a:buClrTx/>
              <a:buSzTx/>
              <a:buFontTx/>
              <a:buNone/>
              <a:tabLst/>
              <a:defRPr/>
            </a:pPr>
            <a:r>
              <a:rPr lang="de-CH" sz="1000" b="1" i="0" kern="1200" dirty="0" smtClean="0">
                <a:solidFill>
                  <a:schemeClr val="tx1"/>
                </a:solidFill>
                <a:effectLst/>
                <a:latin typeface="+mn-lt"/>
                <a:ea typeface="+mn-ea"/>
                <a:cs typeface="+mn-cs"/>
              </a:rPr>
              <a:t>Südkoreanische </a:t>
            </a:r>
            <a:r>
              <a:rPr lang="de-CH" sz="1000" b="1" i="0" u="none" strike="noStrike" kern="1200" dirty="0" err="1" smtClean="0">
                <a:solidFill>
                  <a:schemeClr val="tx1"/>
                </a:solidFill>
                <a:effectLst/>
                <a:latin typeface="+mn-lt"/>
                <a:ea typeface="+mn-ea"/>
                <a:cs typeface="+mn-cs"/>
                <a:hlinkClick r:id="rId3" tooltip="Asiana Airlines"/>
              </a:rPr>
              <a:t>Asiana</a:t>
            </a:r>
            <a:r>
              <a:rPr lang="de-CH" sz="1000" b="1" i="0" u="none" strike="noStrike" kern="1200" dirty="0" smtClean="0">
                <a:solidFill>
                  <a:schemeClr val="tx1"/>
                </a:solidFill>
                <a:effectLst/>
                <a:latin typeface="+mn-lt"/>
                <a:ea typeface="+mn-ea"/>
                <a:cs typeface="+mn-cs"/>
                <a:hlinkClick r:id="rId3" tooltip="Asiana Airlines"/>
              </a:rPr>
              <a:t> Airlines</a:t>
            </a:r>
            <a:r>
              <a:rPr lang="de-CH" sz="1000" b="1" i="0" u="none" strike="noStrike" kern="1200" baseline="0" dirty="0" smtClean="0">
                <a:solidFill>
                  <a:schemeClr val="tx1"/>
                </a:solidFill>
                <a:effectLst/>
                <a:latin typeface="+mn-lt"/>
                <a:ea typeface="+mn-ea"/>
                <a:cs typeface="+mn-cs"/>
              </a:rPr>
              <a:t> </a:t>
            </a:r>
            <a:r>
              <a:rPr lang="de-CH" sz="1000" b="1" i="0" u="none" strike="noStrike" kern="1200" dirty="0" smtClean="0">
                <a:solidFill>
                  <a:schemeClr val="tx1"/>
                </a:solidFill>
                <a:effectLst/>
                <a:latin typeface="+mn-lt"/>
                <a:ea typeface="+mn-ea"/>
                <a:cs typeface="+mn-cs"/>
              </a:rPr>
              <a:t>214</a:t>
            </a:r>
            <a:r>
              <a:rPr lang="de-CH" sz="1000" b="0" i="0" kern="1200" dirty="0" smtClean="0">
                <a:solidFill>
                  <a:schemeClr val="tx1"/>
                </a:solidFill>
                <a:effectLst/>
                <a:latin typeface="+mn-lt"/>
                <a:ea typeface="+mn-ea"/>
                <a:cs typeface="+mn-cs"/>
              </a:rPr>
              <a:t> von </a:t>
            </a:r>
            <a:r>
              <a:rPr lang="de-CH" sz="1000" b="0" i="0" u="none" strike="noStrike" kern="1200" dirty="0" smtClean="0">
                <a:solidFill>
                  <a:schemeClr val="tx1"/>
                </a:solidFill>
                <a:effectLst/>
                <a:latin typeface="+mn-lt"/>
                <a:ea typeface="+mn-ea"/>
                <a:cs typeface="+mn-cs"/>
                <a:hlinkClick r:id="rId4" tooltip="Flughafen Seoul-Incheon"/>
              </a:rPr>
              <a:t>Seoul</a:t>
            </a:r>
            <a:r>
              <a:rPr lang="de-CH" sz="1000" b="0" i="0" u="none" strike="noStrike" kern="1200" dirty="0" smtClean="0">
                <a:solidFill>
                  <a:schemeClr val="tx1"/>
                </a:solidFill>
                <a:effectLst/>
                <a:latin typeface="+mn-lt"/>
                <a:ea typeface="+mn-ea"/>
                <a:cs typeface="+mn-cs"/>
              </a:rPr>
              <a:t> </a:t>
            </a:r>
            <a:r>
              <a:rPr lang="de-CH" sz="1000" b="0" i="0" kern="1200" dirty="0" smtClean="0">
                <a:solidFill>
                  <a:schemeClr val="tx1"/>
                </a:solidFill>
                <a:effectLst/>
                <a:latin typeface="+mn-lt"/>
                <a:ea typeface="+mn-ea"/>
                <a:cs typeface="+mn-cs"/>
              </a:rPr>
              <a:t>nach </a:t>
            </a:r>
            <a:r>
              <a:rPr lang="de-CH" sz="1000" b="0" i="0" u="none" strike="noStrike" kern="1200" dirty="0" smtClean="0">
                <a:solidFill>
                  <a:schemeClr val="tx1"/>
                </a:solidFill>
                <a:effectLst/>
                <a:latin typeface="+mn-lt"/>
                <a:ea typeface="+mn-ea"/>
                <a:cs typeface="+mn-cs"/>
                <a:hlinkClick r:id="rId5" tooltip="San Francisco"/>
              </a:rPr>
              <a:t>San Francisco</a:t>
            </a:r>
            <a:r>
              <a:rPr lang="de-CH" sz="1000" b="0" i="0" kern="1200" dirty="0" smtClean="0">
                <a:solidFill>
                  <a:schemeClr val="tx1"/>
                </a:solidFill>
                <a:effectLst/>
                <a:latin typeface="+mn-lt"/>
                <a:ea typeface="+mn-ea"/>
                <a:cs typeface="+mn-cs"/>
              </a:rPr>
              <a:t>. 6. Juli 2013,</a:t>
            </a:r>
            <a:r>
              <a:rPr lang="de-CH" sz="1000" b="0" i="0" kern="1200" baseline="0" dirty="0" smtClean="0">
                <a:solidFill>
                  <a:schemeClr val="tx1"/>
                </a:solidFill>
                <a:effectLst/>
                <a:latin typeface="+mn-lt"/>
                <a:ea typeface="+mn-ea"/>
                <a:cs typeface="+mn-cs"/>
              </a:rPr>
              <a:t> </a:t>
            </a:r>
            <a:r>
              <a:rPr lang="de-CH" sz="1000" b="0" i="0" kern="1200" dirty="0" smtClean="0">
                <a:solidFill>
                  <a:schemeClr val="tx1"/>
                </a:solidFill>
                <a:effectLst/>
                <a:latin typeface="+mn-lt"/>
                <a:ea typeface="+mn-ea"/>
                <a:cs typeface="+mn-cs"/>
              </a:rPr>
              <a:t>verunglückte die </a:t>
            </a:r>
            <a:r>
              <a:rPr lang="de-CH" sz="1000" b="0" i="0" u="none" strike="noStrike" kern="1200" dirty="0" smtClean="0">
                <a:solidFill>
                  <a:schemeClr val="tx1"/>
                </a:solidFill>
                <a:effectLst/>
                <a:latin typeface="+mn-lt"/>
                <a:ea typeface="+mn-ea"/>
                <a:cs typeface="+mn-cs"/>
                <a:hlinkClick r:id="rId6" tooltip="Boeing 777"/>
              </a:rPr>
              <a:t>Boeing 777</a:t>
            </a:r>
            <a:r>
              <a:rPr lang="de-CH" sz="1000" b="0" i="0" kern="1200" dirty="0" smtClean="0">
                <a:solidFill>
                  <a:schemeClr val="tx1"/>
                </a:solidFill>
                <a:effectLst/>
                <a:latin typeface="+mn-lt"/>
                <a:ea typeface="+mn-ea"/>
                <a:cs typeface="+mn-cs"/>
              </a:rPr>
              <a:t>-200ER während der Landung. Drei Tote</a:t>
            </a:r>
            <a:r>
              <a:rPr lang="de-CH" sz="1000" b="0" i="0" kern="1200" baseline="0" dirty="0" smtClean="0">
                <a:solidFill>
                  <a:schemeClr val="tx1"/>
                </a:solidFill>
                <a:effectLst/>
                <a:latin typeface="+mn-lt"/>
                <a:ea typeface="+mn-ea"/>
                <a:cs typeface="+mn-cs"/>
              </a:rPr>
              <a:t> und 1</a:t>
            </a:r>
            <a:r>
              <a:rPr lang="de-CH" sz="1000" b="0" i="0" kern="1200" dirty="0" smtClean="0">
                <a:solidFill>
                  <a:schemeClr val="tx1"/>
                </a:solidFill>
                <a:effectLst/>
                <a:latin typeface="+mn-lt"/>
                <a:ea typeface="+mn-ea"/>
                <a:cs typeface="+mn-cs"/>
              </a:rPr>
              <a:t>81 der 307 Personen verletzt.</a:t>
            </a:r>
            <a:r>
              <a:rPr lang="de-CH" sz="1000" b="0" i="0" u="none" strike="noStrike" kern="1200" baseline="30000" dirty="0" smtClean="0">
                <a:solidFill>
                  <a:schemeClr val="tx1"/>
                </a:solidFill>
                <a:effectLst/>
                <a:latin typeface="+mn-lt"/>
                <a:ea typeface="+mn-ea"/>
                <a:cs typeface="+mn-cs"/>
                <a:hlinkClick r:id="rId7"/>
              </a:rPr>
              <a:t>[</a:t>
            </a:r>
            <a:endParaRPr kumimoji="0" lang="de-CH"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58A7E88C-217F-4F39-921C-06CFB6F6D83C}" type="slidenum">
              <a:rPr lang="de-DE" smtClean="0"/>
              <a:t>6</a:t>
            </a:fld>
            <a:endParaRPr lang="de-DE"/>
          </a:p>
        </p:txBody>
      </p:sp>
    </p:spTree>
    <p:extLst>
      <p:ext uri="{BB962C8B-B14F-4D97-AF65-F5344CB8AC3E}">
        <p14:creationId xmlns:p14="http://schemas.microsoft.com/office/powerpoint/2010/main" val="2030804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0" rtl="0" eaLnBrk="1" fontAlgn="auto" latinLnBrk="0" hangingPunct="1">
              <a:lnSpc>
                <a:spcPct val="100000"/>
              </a:lnSpc>
              <a:spcBef>
                <a:spcPts val="0"/>
              </a:spcBef>
              <a:spcAft>
                <a:spcPts val="0"/>
              </a:spcAft>
              <a:buClrTx/>
              <a:buSzTx/>
              <a:buFontTx/>
              <a:buNone/>
              <a:tabLst/>
              <a:defRPr/>
            </a:pPr>
            <a:r>
              <a:rPr kumimoji="0" lang="de-CH" sz="2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Was macht er jetzt….?</a:t>
            </a:r>
          </a:p>
          <a:p>
            <a:pPr marL="0" marR="0" lvl="0" indent="0" algn="l" defTabSz="0" rtl="0" eaLnBrk="1" fontAlgn="auto" latinLnBrk="0" hangingPunct="1">
              <a:lnSpc>
                <a:spcPct val="100000"/>
              </a:lnSpc>
              <a:spcBef>
                <a:spcPts val="0"/>
              </a:spcBef>
              <a:spcAft>
                <a:spcPts val="0"/>
              </a:spcAft>
              <a:buClrTx/>
              <a:buSzTx/>
              <a:buFontTx/>
              <a:buNone/>
              <a:tabLst/>
              <a:defRPr/>
            </a:pPr>
            <a:r>
              <a:rPr kumimoji="0" lang="de-CH" sz="2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Wieso macht er das….(nicht)?</a:t>
            </a:r>
            <a:endParaRPr kumimoji="0" lang="de-CH"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58A7E88C-217F-4F39-921C-06CFB6F6D83C}" type="slidenum">
              <a:rPr lang="de-DE" smtClean="0"/>
              <a:t>7</a:t>
            </a:fld>
            <a:endParaRPr lang="de-DE"/>
          </a:p>
        </p:txBody>
      </p:sp>
    </p:spTree>
    <p:extLst>
      <p:ext uri="{BB962C8B-B14F-4D97-AF65-F5344CB8AC3E}">
        <p14:creationId xmlns:p14="http://schemas.microsoft.com/office/powerpoint/2010/main" val="1378158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sz="1000" b="0" i="0" u="none" strike="noStrike" kern="1200" baseline="0" dirty="0" smtClean="0">
                <a:solidFill>
                  <a:schemeClr val="tx1"/>
                </a:solidFill>
                <a:latin typeface="+mn-lt"/>
                <a:ea typeface="+mn-ea"/>
                <a:cs typeface="+mn-cs"/>
              </a:rPr>
              <a:t>In der Abbildung wird erkennbar, dass es vor allem dann kritisch wird, wenn die höheren Ebenen der Automatisierung versagen (Level 3 &amp; 4). Wenn sich die Besatzung in solchen Flugphasen mit ohnehin schon hoher Arbeitsbelastung urplötzlich mit unerwarteten Flugzuständen sowie nicht nachvollziehbaren Kontrolleingaben der Automation oder Ausfall der Automatik konfrontiert sieht, kann es schnell kritisch werden. Da diese Situationen nicht, wie sonst üblich, den trainierten Routinen entsprechen, wird die Arbeitsbelastung für die Besatzung urplötzlich höher und kann unter Umständen zu Konfusion und Überlastung führen, da die Ursache der Automationsausfälle nicht direkt greifbar scheint. Tragisch wird es, wenn solch hohe Arbeitsbelastungen in Kombination mit Systemausfällen nicht in dieser Form im Training vorkamen oder nicht als Trainingsziel definiert waren. </a:t>
            </a:r>
            <a:endParaRPr kumimoji="0" lang="de-CH"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58A7E88C-217F-4F39-921C-06CFB6F6D83C}" type="slidenum">
              <a:rPr lang="de-DE" smtClean="0"/>
              <a:t>8</a:t>
            </a:fld>
            <a:endParaRPr lang="de-DE"/>
          </a:p>
        </p:txBody>
      </p:sp>
    </p:spTree>
    <p:extLst>
      <p:ext uri="{BB962C8B-B14F-4D97-AF65-F5344CB8AC3E}">
        <p14:creationId xmlns:p14="http://schemas.microsoft.com/office/powerpoint/2010/main" val="4291933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0" rtl="0" eaLnBrk="1" fontAlgn="auto" latinLnBrk="0" hangingPunct="1">
              <a:lnSpc>
                <a:spcPct val="100000"/>
              </a:lnSpc>
              <a:spcBef>
                <a:spcPts val="0"/>
              </a:spcBef>
              <a:spcAft>
                <a:spcPts val="0"/>
              </a:spcAft>
              <a:buClrTx/>
              <a:buSzTx/>
              <a:buFontTx/>
              <a:buNone/>
              <a:tabLst/>
              <a:defRPr/>
            </a:pPr>
            <a:endParaRPr kumimoji="0" lang="de-CH"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58A7E88C-217F-4F39-921C-06CFB6F6D83C}" type="slidenum">
              <a:rPr lang="de-DE" smtClean="0"/>
              <a:t>9</a:t>
            </a:fld>
            <a:endParaRPr lang="de-DE"/>
          </a:p>
        </p:txBody>
      </p:sp>
    </p:spTree>
    <p:extLst>
      <p:ext uri="{BB962C8B-B14F-4D97-AF65-F5344CB8AC3E}">
        <p14:creationId xmlns:p14="http://schemas.microsoft.com/office/powerpoint/2010/main" val="3312248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9" name="Bildplatzhalter 11"/>
          <p:cNvSpPr>
            <a:spLocks noGrp="1"/>
          </p:cNvSpPr>
          <p:nvPr>
            <p:ph type="pic" sz="quarter" idx="12"/>
          </p:nvPr>
        </p:nvSpPr>
        <p:spPr>
          <a:xfrm>
            <a:off x="0" y="1277596"/>
            <a:ext cx="10693400" cy="4446929"/>
          </a:xfrm>
          <a:custGeom>
            <a:avLst/>
            <a:gdLst/>
            <a:ahLst/>
            <a:cxnLst/>
            <a:rect l="l" t="t" r="r" b="b"/>
            <a:pathLst>
              <a:path w="10693400" h="4465637">
                <a:moveTo>
                  <a:pt x="0" y="0"/>
                </a:moveTo>
                <a:lnTo>
                  <a:pt x="10693400" y="0"/>
                </a:lnTo>
                <a:lnTo>
                  <a:pt x="10693400" y="3457847"/>
                </a:lnTo>
                <a:lnTo>
                  <a:pt x="0" y="4465637"/>
                </a:lnTo>
                <a:close/>
              </a:path>
            </a:pathLst>
          </a:custGeom>
          <a:solidFill>
            <a:srgbClr val="ECECEC">
              <a:alpha val="50196"/>
            </a:srgbClr>
          </a:solidFill>
        </p:spPr>
        <p:txBody>
          <a:bodyPr vert="horz" lIns="90000" tIns="46800" rIns="90000" bIns="46800" rtlCol="0" anchor="ctr" anchorCtr="0">
            <a:noAutofit/>
          </a:bodyPr>
          <a:lstStyle>
            <a:lvl1pPr>
              <a:defRPr lang="de-DE" dirty="0"/>
            </a:lvl1pPr>
          </a:lstStyle>
          <a:p>
            <a:pPr marL="0" lvl="0" indent="0" algn="ctr">
              <a:buNone/>
            </a:pPr>
            <a:r>
              <a:rPr lang="de-DE" smtClean="0"/>
              <a:t>Bild durch Klicken auf Symbol hinzufügen</a:t>
            </a:r>
            <a:endParaRPr lang="de-DE" dirty="0"/>
          </a:p>
        </p:txBody>
      </p:sp>
      <p:sp>
        <p:nvSpPr>
          <p:cNvPr id="2" name="Titel 1"/>
          <p:cNvSpPr>
            <a:spLocks noGrp="1"/>
          </p:cNvSpPr>
          <p:nvPr>
            <p:ph type="ctrTitle"/>
          </p:nvPr>
        </p:nvSpPr>
        <p:spPr>
          <a:xfrm>
            <a:off x="593724" y="5724525"/>
            <a:ext cx="9793289" cy="720402"/>
          </a:xfrm>
        </p:spPr>
        <p:txBody>
          <a:bodyPr anchor="b" anchorCtr="0"/>
          <a:lstStyle>
            <a:lvl1pPr>
              <a:defRPr sz="2800" b="1">
                <a:solidFill>
                  <a:schemeClr val="tx2"/>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593725" y="6444927"/>
            <a:ext cx="9793288" cy="504056"/>
          </a:xfrm>
        </p:spPr>
        <p:txBody>
          <a:bodyPr/>
          <a:lstStyle>
            <a:lvl1pPr marL="0" indent="0" algn="l">
              <a:buNone/>
              <a:defRPr sz="2800">
                <a:solidFill>
                  <a:schemeClr val="tx2"/>
                </a:solidFill>
              </a:defRPr>
            </a:lvl1pPr>
            <a:lvl2pPr marL="3175" indent="0" algn="ctr">
              <a:buNone/>
              <a:defRPr sz="2800">
                <a:solidFill>
                  <a:schemeClr val="tx2"/>
                </a:solidFill>
              </a:defRPr>
            </a:lvl2pPr>
            <a:lvl3pPr marL="0" indent="0" algn="l">
              <a:buNone/>
              <a:defRPr sz="2800">
                <a:solidFill>
                  <a:schemeClr val="tx2"/>
                </a:solidFill>
              </a:defRPr>
            </a:lvl3pPr>
            <a:lvl4pPr marL="0" indent="0" algn="l">
              <a:buNone/>
              <a:defRPr sz="2800">
                <a:solidFill>
                  <a:schemeClr val="tx2"/>
                </a:solidFill>
              </a:defRPr>
            </a:lvl4pPr>
            <a:lvl5pPr marL="1588" indent="0" algn="l">
              <a:buNone/>
              <a:defRPr sz="2800">
                <a:solidFill>
                  <a:schemeClr val="tx2"/>
                </a:solidFill>
              </a:defRPr>
            </a:lvl5pPr>
            <a:lvl6pPr marL="0" indent="0" algn="l">
              <a:spcBef>
                <a:spcPts val="0"/>
              </a:spcBef>
              <a:buNone/>
              <a:defRPr sz="2800">
                <a:solidFill>
                  <a:schemeClr val="tx2"/>
                </a:solidFill>
              </a:defRPr>
            </a:lvl6pPr>
            <a:lvl7pPr marL="1588" indent="0" algn="l">
              <a:spcBef>
                <a:spcPts val="0"/>
              </a:spcBef>
              <a:buNone/>
              <a:defRPr sz="2800">
                <a:solidFill>
                  <a:schemeClr val="tx2"/>
                </a:solidFill>
              </a:defRPr>
            </a:lvl7pPr>
            <a:lvl8pPr marL="0" indent="0" algn="l">
              <a:spcBef>
                <a:spcPts val="0"/>
              </a:spcBef>
              <a:buNone/>
              <a:defRPr sz="2800">
                <a:solidFill>
                  <a:schemeClr val="tx2"/>
                </a:solidFill>
              </a:defRPr>
            </a:lvl8pPr>
            <a:lvl9pPr marL="3175" indent="0" algn="l">
              <a:spcBef>
                <a:spcPts val="0"/>
              </a:spcBef>
              <a:buNone/>
              <a:defRPr sz="2800">
                <a:solidFill>
                  <a:schemeClr val="tx2"/>
                </a:solidFill>
              </a:defRPr>
            </a:lvl9pPr>
          </a:lstStyle>
          <a:p>
            <a:pPr lvl="0"/>
            <a:r>
              <a:rPr lang="de-DE" smtClean="0"/>
              <a:t>Formatvorlage des Untertitelmasters durch Klicken bearbeiten</a:t>
            </a:r>
            <a:endParaRPr lang="de-DE" dirty="0"/>
          </a:p>
        </p:txBody>
      </p:sp>
      <p:sp>
        <p:nvSpPr>
          <p:cNvPr id="9" name="Datumsplatzhalter 3"/>
          <p:cNvSpPr>
            <a:spLocks noGrp="1"/>
          </p:cNvSpPr>
          <p:nvPr>
            <p:ph type="dt" sz="half" idx="10"/>
          </p:nvPr>
        </p:nvSpPr>
        <p:spPr>
          <a:xfrm>
            <a:off x="593725" y="7020991"/>
            <a:ext cx="1584623" cy="360040"/>
          </a:xfrm>
          <a:prstGeom prst="rect">
            <a:avLst/>
          </a:prstGeom>
        </p:spPr>
        <p:txBody>
          <a:bodyPr lIns="0" tIns="0" rIns="0" bIns="0" anchor="ctr" anchorCtr="0"/>
          <a:lstStyle>
            <a:lvl1pPr algn="l">
              <a:defRPr sz="1100">
                <a:solidFill>
                  <a:schemeClr val="tx2"/>
                </a:solidFill>
              </a:defRPr>
            </a:lvl1pPr>
          </a:lstStyle>
          <a:p>
            <a:endParaRPr lang="de-DE" dirty="0"/>
          </a:p>
        </p:txBody>
      </p:sp>
      <p:sp>
        <p:nvSpPr>
          <p:cNvPr id="16" name="Textplatzhalter 15"/>
          <p:cNvSpPr>
            <a:spLocks noGrp="1"/>
          </p:cNvSpPr>
          <p:nvPr>
            <p:ph type="body" sz="quarter" idx="11" hasCustomPrompt="1"/>
          </p:nvPr>
        </p:nvSpPr>
        <p:spPr>
          <a:xfrm>
            <a:off x="-25579" y="1277595"/>
            <a:ext cx="10718978" cy="3943195"/>
          </a:xfrm>
          <a:custGeom>
            <a:avLst/>
            <a:gdLst>
              <a:gd name="connsiteX0" fmla="*/ 0 w 10693400"/>
              <a:gd name="connsiteY0" fmla="*/ 0 h 3961903"/>
              <a:gd name="connsiteX1" fmla="*/ 10693400 w 10693400"/>
              <a:gd name="connsiteY1" fmla="*/ 0 h 3961903"/>
              <a:gd name="connsiteX2" fmla="*/ 10693400 w 10693400"/>
              <a:gd name="connsiteY2" fmla="*/ 3961903 h 3961903"/>
              <a:gd name="connsiteX3" fmla="*/ 0 w 10693400"/>
              <a:gd name="connsiteY3" fmla="*/ 3961903 h 3961903"/>
              <a:gd name="connsiteX4" fmla="*/ 0 w 10693400"/>
              <a:gd name="connsiteY4" fmla="*/ 0 h 3961903"/>
              <a:gd name="connsiteX0" fmla="*/ 0 w 10693400"/>
              <a:gd name="connsiteY0" fmla="*/ 0 h 3961903"/>
              <a:gd name="connsiteX1" fmla="*/ 10693400 w 10693400"/>
              <a:gd name="connsiteY1" fmla="*/ 0 h 3961903"/>
              <a:gd name="connsiteX2" fmla="*/ 10693400 w 10693400"/>
              <a:gd name="connsiteY2" fmla="*/ 3961903 h 3961903"/>
              <a:gd name="connsiteX3" fmla="*/ 6394 w 10693400"/>
              <a:gd name="connsiteY3" fmla="*/ 2312147 h 3961903"/>
              <a:gd name="connsiteX4" fmla="*/ 0 w 10693400"/>
              <a:gd name="connsiteY4" fmla="*/ 0 h 3961903"/>
              <a:gd name="connsiteX0" fmla="*/ 19321 w 10712721"/>
              <a:gd name="connsiteY0" fmla="*/ 0 h 3961903"/>
              <a:gd name="connsiteX1" fmla="*/ 10712721 w 10712721"/>
              <a:gd name="connsiteY1" fmla="*/ 0 h 3961903"/>
              <a:gd name="connsiteX2" fmla="*/ 10712721 w 10712721"/>
              <a:gd name="connsiteY2" fmla="*/ 3961903 h 3961903"/>
              <a:gd name="connsiteX3" fmla="*/ 137 w 10712721"/>
              <a:gd name="connsiteY3" fmla="*/ 2299358 h 3961903"/>
              <a:gd name="connsiteX4" fmla="*/ 19321 w 10712721"/>
              <a:gd name="connsiteY4" fmla="*/ 0 h 3961903"/>
              <a:gd name="connsiteX0" fmla="*/ 0 w 10718978"/>
              <a:gd name="connsiteY0" fmla="*/ 0 h 3961903"/>
              <a:gd name="connsiteX1" fmla="*/ 10718978 w 10718978"/>
              <a:gd name="connsiteY1" fmla="*/ 0 h 3961903"/>
              <a:gd name="connsiteX2" fmla="*/ 10718978 w 10718978"/>
              <a:gd name="connsiteY2" fmla="*/ 3961903 h 3961903"/>
              <a:gd name="connsiteX3" fmla="*/ 6394 w 10718978"/>
              <a:gd name="connsiteY3" fmla="*/ 2299358 h 3961903"/>
              <a:gd name="connsiteX4" fmla="*/ 0 w 10718978"/>
              <a:gd name="connsiteY4" fmla="*/ 0 h 3961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8978" h="3961903">
                <a:moveTo>
                  <a:pt x="0" y="0"/>
                </a:moveTo>
                <a:lnTo>
                  <a:pt x="10718978" y="0"/>
                </a:lnTo>
                <a:lnTo>
                  <a:pt x="10718978" y="3961903"/>
                </a:lnTo>
                <a:lnTo>
                  <a:pt x="6394" y="2299358"/>
                </a:lnTo>
                <a:cubicBezTo>
                  <a:pt x="4263" y="1528642"/>
                  <a:pt x="2131" y="770716"/>
                  <a:pt x="0" y="0"/>
                </a:cubicBezTo>
                <a:close/>
              </a:path>
            </a:pathLst>
          </a:custGeom>
          <a:solidFill>
            <a:schemeClr val="bg1">
              <a:lumMod val="85000"/>
              <a:alpha val="50000"/>
            </a:schemeClr>
          </a:solidFill>
        </p:spPr>
        <p:txBody>
          <a:bodyPr/>
          <a:lstStyle>
            <a:lvl1pPr marL="0" indent="0">
              <a:buNone/>
              <a:defRPr/>
            </a:lvl1pPr>
          </a:lstStyle>
          <a:p>
            <a:pPr lvl="0"/>
            <a:r>
              <a:rPr lang="de-DE" dirty="0"/>
              <a:t/>
            </a:r>
            <a:br>
              <a:rPr lang="de-DE" dirty="0"/>
            </a:br>
            <a:endParaRPr lang="de-DE" dirty="0"/>
          </a:p>
        </p:txBody>
      </p:sp>
      <p:pic>
        <p:nvPicPr>
          <p:cNvPr id="8" name="Grafik 7"/>
          <p:cNvPicPr>
            <a:picLocks noChangeAspect="1"/>
          </p:cNvPicPr>
          <p:nvPr userDrawn="1"/>
        </p:nvPicPr>
        <p:blipFill rotWithShape="1">
          <a:blip r:embed="rId2">
            <a:alphaModFix/>
            <a:extLst>
              <a:ext uri="{28A0092B-C50C-407E-A947-70E740481C1C}">
                <a14:useLocalDpi xmlns:a14="http://schemas.microsoft.com/office/drawing/2010/main" val="0"/>
              </a:ext>
            </a:extLst>
          </a:blip>
          <a:srcRect b="17662"/>
          <a:stretch/>
        </p:blipFill>
        <p:spPr>
          <a:xfrm>
            <a:off x="8010995" y="405784"/>
            <a:ext cx="2345531" cy="585585"/>
          </a:xfrm>
          <a:prstGeom prst="rect">
            <a:avLst/>
          </a:prstGeom>
        </p:spPr>
      </p:pic>
    </p:spTree>
    <p:extLst>
      <p:ext uri="{BB962C8B-B14F-4D97-AF65-F5344CB8AC3E}">
        <p14:creationId xmlns:p14="http://schemas.microsoft.com/office/powerpoint/2010/main" val="26691190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mit Sub) und 2 Inhalte">
    <p:spTree>
      <p:nvGrpSpPr>
        <p:cNvPr id="1" name=""/>
        <p:cNvGrpSpPr/>
        <p:nvPr/>
      </p:nvGrpSpPr>
      <p:grpSpPr>
        <a:xfrm>
          <a:off x="0" y="0"/>
          <a:ext cx="0" cy="0"/>
          <a:chOff x="0" y="0"/>
          <a:chExt cx="0" cy="0"/>
        </a:xfrm>
      </p:grpSpPr>
      <p:sp>
        <p:nvSpPr>
          <p:cNvPr id="2" name="Titel 1"/>
          <p:cNvSpPr>
            <a:spLocks noGrp="1"/>
          </p:cNvSpPr>
          <p:nvPr>
            <p:ph type="title"/>
          </p:nvPr>
        </p:nvSpPr>
        <p:spPr>
          <a:xfrm>
            <a:off x="593725" y="756295"/>
            <a:ext cx="8569400" cy="396000"/>
          </a:xfrm>
        </p:spPr>
        <p:txBody>
          <a:bodyPr/>
          <a:lstStyle/>
          <a:p>
            <a:r>
              <a:rPr lang="de-DE" smtClean="0"/>
              <a:t>Titelmasterformat durch Klicken bearbeiten</a:t>
            </a:r>
            <a:endParaRPr lang="de-DE" dirty="0"/>
          </a:p>
        </p:txBody>
      </p:sp>
      <p:sp>
        <p:nvSpPr>
          <p:cNvPr id="3" name="Inhaltsplatzhalter 2"/>
          <p:cNvSpPr>
            <a:spLocks noGrp="1"/>
          </p:cNvSpPr>
          <p:nvPr>
            <p:ph idx="1"/>
          </p:nvPr>
        </p:nvSpPr>
        <p:spPr>
          <a:xfrm>
            <a:off x="593725" y="1692399"/>
            <a:ext cx="4824636" cy="460838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Textplatzhalter 8"/>
          <p:cNvSpPr>
            <a:spLocks noGrp="1"/>
          </p:cNvSpPr>
          <p:nvPr>
            <p:ph type="body" sz="quarter" idx="10"/>
          </p:nvPr>
        </p:nvSpPr>
        <p:spPr>
          <a:xfrm>
            <a:off x="593725" y="108223"/>
            <a:ext cx="8569325" cy="648072"/>
          </a:xfrm>
        </p:spPr>
        <p:txBody>
          <a:bodyPr anchor="b" anchorCtr="0"/>
          <a:lstStyle>
            <a:lvl1pPr marL="0" indent="0">
              <a:lnSpc>
                <a:spcPct val="90000"/>
              </a:lnSpc>
              <a:buNone/>
              <a:defRPr sz="1600" b="0">
                <a:solidFill>
                  <a:schemeClr val="tx2"/>
                </a:solidFill>
              </a:defRPr>
            </a:lvl1pPr>
          </a:lstStyle>
          <a:p>
            <a:pPr lvl="0"/>
            <a:r>
              <a:rPr lang="de-DE" smtClean="0"/>
              <a:t>Textmasterformat bearbeiten</a:t>
            </a:r>
          </a:p>
        </p:txBody>
      </p:sp>
      <p:sp>
        <p:nvSpPr>
          <p:cNvPr id="7" name="Inhaltsplatzhalter 2"/>
          <p:cNvSpPr>
            <a:spLocks noGrp="1"/>
          </p:cNvSpPr>
          <p:nvPr>
            <p:ph idx="11"/>
          </p:nvPr>
        </p:nvSpPr>
        <p:spPr>
          <a:xfrm>
            <a:off x="5562377" y="1692399"/>
            <a:ext cx="4824636" cy="460838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Textplatzhalter 4"/>
          <p:cNvSpPr>
            <a:spLocks noGrp="1"/>
          </p:cNvSpPr>
          <p:nvPr>
            <p:ph type="body" sz="quarter" idx="12" hasCustomPrompt="1"/>
          </p:nvPr>
        </p:nvSpPr>
        <p:spPr>
          <a:xfrm>
            <a:off x="593724" y="1116335"/>
            <a:ext cx="8569325" cy="403359"/>
          </a:xfrm>
        </p:spPr>
        <p:txBody>
          <a:bodyPr/>
          <a:lstStyle>
            <a:lvl1pPr marL="0" indent="0">
              <a:buNone/>
              <a:defRPr>
                <a:solidFill>
                  <a:schemeClr val="accent1"/>
                </a:solidFill>
              </a:defRPr>
            </a:lvl1pPr>
          </a:lstStyle>
          <a:p>
            <a:pPr lvl="0"/>
            <a:r>
              <a:rPr lang="de-DE" dirty="0" err="1"/>
              <a:t>Subline</a:t>
            </a:r>
            <a:endParaRPr lang="de-DE" dirty="0"/>
          </a:p>
        </p:txBody>
      </p:sp>
      <p:sp>
        <p:nvSpPr>
          <p:cNvPr id="4" name="Fußzeilenplatzhalter 3"/>
          <p:cNvSpPr>
            <a:spLocks noGrp="1"/>
          </p:cNvSpPr>
          <p:nvPr>
            <p:ph type="ftr" sz="quarter" idx="13"/>
          </p:nvPr>
        </p:nvSpPr>
        <p:spPr/>
        <p:txBody>
          <a:bodyPr/>
          <a:lstStyle/>
          <a:p>
            <a:r>
              <a:rPr lang="de-DE"/>
              <a:t>© 2017, Lufthansa Aviation Training, Event, Autor/Abt., XX.XX.2016</a:t>
            </a:r>
            <a:endParaRPr lang="de-DE" dirty="0"/>
          </a:p>
        </p:txBody>
      </p:sp>
      <p:sp>
        <p:nvSpPr>
          <p:cNvPr id="5" name="Foliennummernplatzhalter 4"/>
          <p:cNvSpPr>
            <a:spLocks noGrp="1"/>
          </p:cNvSpPr>
          <p:nvPr>
            <p:ph type="sldNum" sz="quarter" idx="14"/>
          </p:nvPr>
        </p:nvSpPr>
        <p:spPr/>
        <p:txBody>
          <a:bodyPr/>
          <a:lstStyle/>
          <a:p>
            <a:fld id="{FE455FE2-C337-4EA7-9B81-FD39E63E98CB}" type="slidenum">
              <a:rPr lang="de-DE" smtClean="0"/>
              <a:pPr/>
              <a:t>‹Nr.›</a:t>
            </a:fld>
            <a:endParaRPr lang="de-DE" dirty="0"/>
          </a:p>
        </p:txBody>
      </p:sp>
    </p:spTree>
    <p:extLst>
      <p:ext uri="{BB962C8B-B14F-4D97-AF65-F5344CB8AC3E}">
        <p14:creationId xmlns:p14="http://schemas.microsoft.com/office/powerpoint/2010/main" val="21356467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mit Sub), Inhalt und Bild">
    <p:spTree>
      <p:nvGrpSpPr>
        <p:cNvPr id="1" name=""/>
        <p:cNvGrpSpPr/>
        <p:nvPr/>
      </p:nvGrpSpPr>
      <p:grpSpPr>
        <a:xfrm>
          <a:off x="0" y="0"/>
          <a:ext cx="0" cy="0"/>
          <a:chOff x="0" y="0"/>
          <a:chExt cx="0" cy="0"/>
        </a:xfrm>
      </p:grpSpPr>
      <p:sp>
        <p:nvSpPr>
          <p:cNvPr id="2" name="Titel 1"/>
          <p:cNvSpPr>
            <a:spLocks noGrp="1"/>
          </p:cNvSpPr>
          <p:nvPr>
            <p:ph type="title"/>
          </p:nvPr>
        </p:nvSpPr>
        <p:spPr>
          <a:xfrm>
            <a:off x="593725" y="756295"/>
            <a:ext cx="8569400" cy="396000"/>
          </a:xfrm>
        </p:spPr>
        <p:txBody>
          <a:bodyPr/>
          <a:lstStyle/>
          <a:p>
            <a:r>
              <a:rPr lang="de-DE" smtClean="0"/>
              <a:t>Titelmasterformat durch Klicken bearbeiten</a:t>
            </a:r>
            <a:endParaRPr lang="de-DE" dirty="0"/>
          </a:p>
        </p:txBody>
      </p:sp>
      <p:sp>
        <p:nvSpPr>
          <p:cNvPr id="3" name="Inhaltsplatzhalter 2"/>
          <p:cNvSpPr>
            <a:spLocks noGrp="1"/>
          </p:cNvSpPr>
          <p:nvPr>
            <p:ph idx="1"/>
          </p:nvPr>
        </p:nvSpPr>
        <p:spPr>
          <a:xfrm>
            <a:off x="593725" y="1692399"/>
            <a:ext cx="6553175" cy="460838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Textplatzhalter 8"/>
          <p:cNvSpPr>
            <a:spLocks noGrp="1"/>
          </p:cNvSpPr>
          <p:nvPr>
            <p:ph type="body" sz="quarter" idx="10"/>
          </p:nvPr>
        </p:nvSpPr>
        <p:spPr>
          <a:xfrm>
            <a:off x="593725" y="108223"/>
            <a:ext cx="8569325" cy="648072"/>
          </a:xfrm>
        </p:spPr>
        <p:txBody>
          <a:bodyPr anchor="b" anchorCtr="0"/>
          <a:lstStyle>
            <a:lvl1pPr marL="0" indent="0">
              <a:lnSpc>
                <a:spcPct val="90000"/>
              </a:lnSpc>
              <a:buNone/>
              <a:defRPr sz="1600" b="0">
                <a:solidFill>
                  <a:schemeClr val="tx2"/>
                </a:solidFill>
              </a:defRPr>
            </a:lvl1pPr>
          </a:lstStyle>
          <a:p>
            <a:pPr lvl="0"/>
            <a:r>
              <a:rPr lang="de-DE" smtClean="0"/>
              <a:t>Textmasterformat bearbeiten</a:t>
            </a:r>
          </a:p>
        </p:txBody>
      </p:sp>
      <p:sp>
        <p:nvSpPr>
          <p:cNvPr id="5" name="Bildplatzhalter 4"/>
          <p:cNvSpPr>
            <a:spLocks noGrp="1"/>
          </p:cNvSpPr>
          <p:nvPr>
            <p:ph type="pic" sz="quarter" idx="11"/>
          </p:nvPr>
        </p:nvSpPr>
        <p:spPr>
          <a:xfrm>
            <a:off x="7471013" y="1733951"/>
            <a:ext cx="2916000" cy="2916000"/>
          </a:xfrm>
          <a:solidFill>
            <a:schemeClr val="bg1">
              <a:lumMod val="85000"/>
            </a:schemeClr>
          </a:solidFill>
        </p:spPr>
        <p:txBody>
          <a:bodyPr anchor="ctr"/>
          <a:lstStyle>
            <a:lvl1pPr marL="0" indent="0" algn="ctr">
              <a:buNone/>
              <a:defRPr/>
            </a:lvl1pPr>
          </a:lstStyle>
          <a:p>
            <a:r>
              <a:rPr lang="de-DE" smtClean="0"/>
              <a:t>Bild durch Klicken auf Symbol hinzufügen</a:t>
            </a:r>
            <a:endParaRPr lang="de-DE"/>
          </a:p>
        </p:txBody>
      </p:sp>
      <p:sp>
        <p:nvSpPr>
          <p:cNvPr id="6" name="Textplatzhalter 4"/>
          <p:cNvSpPr>
            <a:spLocks noGrp="1"/>
          </p:cNvSpPr>
          <p:nvPr>
            <p:ph type="body" sz="quarter" idx="12" hasCustomPrompt="1"/>
          </p:nvPr>
        </p:nvSpPr>
        <p:spPr>
          <a:xfrm>
            <a:off x="593724" y="1116335"/>
            <a:ext cx="8569325" cy="403359"/>
          </a:xfrm>
        </p:spPr>
        <p:txBody>
          <a:bodyPr/>
          <a:lstStyle>
            <a:lvl1pPr marL="0" indent="0">
              <a:buNone/>
              <a:defRPr>
                <a:solidFill>
                  <a:schemeClr val="accent1"/>
                </a:solidFill>
              </a:defRPr>
            </a:lvl1pPr>
          </a:lstStyle>
          <a:p>
            <a:pPr lvl="0"/>
            <a:r>
              <a:rPr lang="de-DE" dirty="0" err="1"/>
              <a:t>Subline</a:t>
            </a:r>
            <a:endParaRPr lang="de-DE" dirty="0"/>
          </a:p>
        </p:txBody>
      </p:sp>
      <p:sp>
        <p:nvSpPr>
          <p:cNvPr id="4" name="Fußzeilenplatzhalter 3"/>
          <p:cNvSpPr>
            <a:spLocks noGrp="1"/>
          </p:cNvSpPr>
          <p:nvPr>
            <p:ph type="ftr" sz="quarter" idx="13"/>
          </p:nvPr>
        </p:nvSpPr>
        <p:spPr/>
        <p:txBody>
          <a:bodyPr/>
          <a:lstStyle/>
          <a:p>
            <a:r>
              <a:rPr lang="de-DE"/>
              <a:t>© 2017, Lufthansa Aviation Training, Event, Autor/Abt., XX.XX.2016</a:t>
            </a:r>
            <a:endParaRPr lang="de-DE" dirty="0"/>
          </a:p>
        </p:txBody>
      </p:sp>
      <p:sp>
        <p:nvSpPr>
          <p:cNvPr id="7" name="Foliennummernplatzhalter 6"/>
          <p:cNvSpPr>
            <a:spLocks noGrp="1"/>
          </p:cNvSpPr>
          <p:nvPr>
            <p:ph type="sldNum" sz="quarter" idx="14"/>
          </p:nvPr>
        </p:nvSpPr>
        <p:spPr/>
        <p:txBody>
          <a:bodyPr/>
          <a:lstStyle/>
          <a:p>
            <a:fld id="{FE455FE2-C337-4EA7-9B81-FD39E63E98CB}" type="slidenum">
              <a:rPr lang="de-DE" smtClean="0"/>
              <a:pPr/>
              <a:t>‹Nr.›</a:t>
            </a:fld>
            <a:endParaRPr lang="de-DE" dirty="0"/>
          </a:p>
        </p:txBody>
      </p:sp>
    </p:spTree>
    <p:extLst>
      <p:ext uri="{BB962C8B-B14F-4D97-AF65-F5344CB8AC3E}">
        <p14:creationId xmlns:p14="http://schemas.microsoft.com/office/powerpoint/2010/main" val="11042451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mit Sub), Inhalt und 2 Bilder">
    <p:spTree>
      <p:nvGrpSpPr>
        <p:cNvPr id="1" name=""/>
        <p:cNvGrpSpPr/>
        <p:nvPr/>
      </p:nvGrpSpPr>
      <p:grpSpPr>
        <a:xfrm>
          <a:off x="0" y="0"/>
          <a:ext cx="0" cy="0"/>
          <a:chOff x="0" y="0"/>
          <a:chExt cx="0" cy="0"/>
        </a:xfrm>
      </p:grpSpPr>
      <p:sp>
        <p:nvSpPr>
          <p:cNvPr id="2" name="Titel 1"/>
          <p:cNvSpPr>
            <a:spLocks noGrp="1"/>
          </p:cNvSpPr>
          <p:nvPr>
            <p:ph type="title"/>
          </p:nvPr>
        </p:nvSpPr>
        <p:spPr>
          <a:xfrm>
            <a:off x="593725" y="756295"/>
            <a:ext cx="8569400" cy="396000"/>
          </a:xfrm>
        </p:spPr>
        <p:txBody>
          <a:bodyPr/>
          <a:lstStyle/>
          <a:p>
            <a:r>
              <a:rPr lang="de-DE" smtClean="0"/>
              <a:t>Titelmasterformat durch Klicken bearbeiten</a:t>
            </a:r>
            <a:endParaRPr lang="de-DE" dirty="0"/>
          </a:p>
        </p:txBody>
      </p:sp>
      <p:sp>
        <p:nvSpPr>
          <p:cNvPr id="3" name="Inhaltsplatzhalter 2"/>
          <p:cNvSpPr>
            <a:spLocks noGrp="1"/>
          </p:cNvSpPr>
          <p:nvPr>
            <p:ph idx="1"/>
          </p:nvPr>
        </p:nvSpPr>
        <p:spPr>
          <a:xfrm>
            <a:off x="593725" y="1692399"/>
            <a:ext cx="4824636" cy="460838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Textplatzhalter 8"/>
          <p:cNvSpPr>
            <a:spLocks noGrp="1"/>
          </p:cNvSpPr>
          <p:nvPr>
            <p:ph type="body" sz="quarter" idx="10"/>
          </p:nvPr>
        </p:nvSpPr>
        <p:spPr>
          <a:xfrm>
            <a:off x="593725" y="108223"/>
            <a:ext cx="8569325" cy="648072"/>
          </a:xfrm>
        </p:spPr>
        <p:txBody>
          <a:bodyPr anchor="b" anchorCtr="0"/>
          <a:lstStyle>
            <a:lvl1pPr marL="0" indent="0">
              <a:lnSpc>
                <a:spcPct val="90000"/>
              </a:lnSpc>
              <a:buNone/>
              <a:defRPr sz="1600" b="0">
                <a:solidFill>
                  <a:schemeClr val="tx2"/>
                </a:solidFill>
              </a:defRPr>
            </a:lvl1pPr>
          </a:lstStyle>
          <a:p>
            <a:pPr lvl="0"/>
            <a:r>
              <a:rPr lang="de-DE" smtClean="0"/>
              <a:t>Textmasterformat bearbeiten</a:t>
            </a:r>
          </a:p>
        </p:txBody>
      </p:sp>
      <p:sp>
        <p:nvSpPr>
          <p:cNvPr id="5" name="Bildplatzhalter 4"/>
          <p:cNvSpPr>
            <a:spLocks noGrp="1"/>
          </p:cNvSpPr>
          <p:nvPr>
            <p:ph type="pic" sz="quarter" idx="11"/>
          </p:nvPr>
        </p:nvSpPr>
        <p:spPr>
          <a:xfrm>
            <a:off x="5562377" y="1733951"/>
            <a:ext cx="4824636" cy="2118688"/>
          </a:xfrm>
          <a:solidFill>
            <a:schemeClr val="bg1">
              <a:lumMod val="85000"/>
            </a:schemeClr>
          </a:solidFill>
        </p:spPr>
        <p:txBody>
          <a:bodyPr anchor="ctr"/>
          <a:lstStyle>
            <a:lvl1pPr marL="0" indent="0" algn="ctr">
              <a:buNone/>
              <a:defRPr/>
            </a:lvl1pPr>
          </a:lstStyle>
          <a:p>
            <a:r>
              <a:rPr lang="de-DE" smtClean="0"/>
              <a:t>Bild durch Klicken auf Symbol hinzufügen</a:t>
            </a:r>
            <a:endParaRPr lang="de-DE"/>
          </a:p>
        </p:txBody>
      </p:sp>
      <p:sp>
        <p:nvSpPr>
          <p:cNvPr id="7" name="Bildplatzhalter 4"/>
          <p:cNvSpPr>
            <a:spLocks noGrp="1"/>
          </p:cNvSpPr>
          <p:nvPr>
            <p:ph type="pic" sz="quarter" idx="12"/>
          </p:nvPr>
        </p:nvSpPr>
        <p:spPr>
          <a:xfrm>
            <a:off x="5562377" y="3996655"/>
            <a:ext cx="4824636" cy="2118688"/>
          </a:xfrm>
          <a:solidFill>
            <a:schemeClr val="bg1">
              <a:lumMod val="85000"/>
            </a:schemeClr>
          </a:solidFill>
        </p:spPr>
        <p:txBody>
          <a:bodyPr anchor="ctr"/>
          <a:lstStyle>
            <a:lvl1pPr marL="0" indent="0" algn="ctr">
              <a:buNone/>
              <a:defRPr/>
            </a:lvl1pPr>
          </a:lstStyle>
          <a:p>
            <a:r>
              <a:rPr lang="de-DE" smtClean="0"/>
              <a:t>Bild durch Klicken auf Symbol hinzufügen</a:t>
            </a:r>
            <a:endParaRPr lang="de-DE"/>
          </a:p>
        </p:txBody>
      </p:sp>
      <p:sp>
        <p:nvSpPr>
          <p:cNvPr id="8" name="Textplatzhalter 4"/>
          <p:cNvSpPr>
            <a:spLocks noGrp="1"/>
          </p:cNvSpPr>
          <p:nvPr>
            <p:ph type="body" sz="quarter" idx="13" hasCustomPrompt="1"/>
          </p:nvPr>
        </p:nvSpPr>
        <p:spPr>
          <a:xfrm>
            <a:off x="593724" y="1116335"/>
            <a:ext cx="8569325" cy="403359"/>
          </a:xfrm>
        </p:spPr>
        <p:txBody>
          <a:bodyPr/>
          <a:lstStyle>
            <a:lvl1pPr marL="0" indent="0">
              <a:buNone/>
              <a:defRPr>
                <a:solidFill>
                  <a:schemeClr val="accent1"/>
                </a:solidFill>
              </a:defRPr>
            </a:lvl1pPr>
          </a:lstStyle>
          <a:p>
            <a:pPr lvl="0"/>
            <a:r>
              <a:rPr lang="de-DE" dirty="0" err="1"/>
              <a:t>Subline</a:t>
            </a:r>
            <a:endParaRPr lang="de-DE" dirty="0"/>
          </a:p>
        </p:txBody>
      </p:sp>
      <p:sp>
        <p:nvSpPr>
          <p:cNvPr id="4" name="Fußzeilenplatzhalter 3"/>
          <p:cNvSpPr>
            <a:spLocks noGrp="1"/>
          </p:cNvSpPr>
          <p:nvPr>
            <p:ph type="ftr" sz="quarter" idx="14"/>
          </p:nvPr>
        </p:nvSpPr>
        <p:spPr/>
        <p:txBody>
          <a:bodyPr/>
          <a:lstStyle/>
          <a:p>
            <a:r>
              <a:rPr lang="de-DE"/>
              <a:t>© 2017, Lufthansa Aviation Training, Event, Autor/Abt., XX.XX.2016</a:t>
            </a:r>
            <a:endParaRPr lang="de-DE" dirty="0"/>
          </a:p>
        </p:txBody>
      </p:sp>
      <p:sp>
        <p:nvSpPr>
          <p:cNvPr id="6" name="Foliennummernplatzhalter 5"/>
          <p:cNvSpPr>
            <a:spLocks noGrp="1"/>
          </p:cNvSpPr>
          <p:nvPr>
            <p:ph type="sldNum" sz="quarter" idx="15"/>
          </p:nvPr>
        </p:nvSpPr>
        <p:spPr/>
        <p:txBody>
          <a:bodyPr/>
          <a:lstStyle/>
          <a:p>
            <a:fld id="{FE455FE2-C337-4EA7-9B81-FD39E63E98CB}" type="slidenum">
              <a:rPr lang="de-DE" smtClean="0"/>
              <a:pPr/>
              <a:t>‹Nr.›</a:t>
            </a:fld>
            <a:endParaRPr lang="de-DE" dirty="0"/>
          </a:p>
        </p:txBody>
      </p:sp>
    </p:spTree>
    <p:extLst>
      <p:ext uri="{BB962C8B-B14F-4D97-AF65-F5344CB8AC3E}">
        <p14:creationId xmlns:p14="http://schemas.microsoft.com/office/powerpoint/2010/main" val="48845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r Titel (mit Sub) ">
    <p:spTree>
      <p:nvGrpSpPr>
        <p:cNvPr id="1" name=""/>
        <p:cNvGrpSpPr/>
        <p:nvPr/>
      </p:nvGrpSpPr>
      <p:grpSpPr>
        <a:xfrm>
          <a:off x="0" y="0"/>
          <a:ext cx="0" cy="0"/>
          <a:chOff x="0" y="0"/>
          <a:chExt cx="0" cy="0"/>
        </a:xfrm>
      </p:grpSpPr>
      <p:sp>
        <p:nvSpPr>
          <p:cNvPr id="2" name="Titel 1"/>
          <p:cNvSpPr>
            <a:spLocks noGrp="1"/>
          </p:cNvSpPr>
          <p:nvPr>
            <p:ph type="title"/>
          </p:nvPr>
        </p:nvSpPr>
        <p:spPr>
          <a:xfrm>
            <a:off x="593725" y="756295"/>
            <a:ext cx="8569400" cy="396000"/>
          </a:xfrm>
        </p:spPr>
        <p:txBody>
          <a:bodyPr/>
          <a:lstStyle/>
          <a:p>
            <a:r>
              <a:rPr lang="de-DE" smtClean="0"/>
              <a:t>Titelmasterformat durch Klicken bearbeiten</a:t>
            </a:r>
            <a:endParaRPr lang="de-DE" dirty="0"/>
          </a:p>
        </p:txBody>
      </p:sp>
      <p:sp>
        <p:nvSpPr>
          <p:cNvPr id="6" name="Textplatzhalter 8"/>
          <p:cNvSpPr>
            <a:spLocks noGrp="1"/>
          </p:cNvSpPr>
          <p:nvPr>
            <p:ph type="body" sz="quarter" idx="10"/>
          </p:nvPr>
        </p:nvSpPr>
        <p:spPr>
          <a:xfrm>
            <a:off x="593725" y="108223"/>
            <a:ext cx="8569325" cy="648072"/>
          </a:xfrm>
        </p:spPr>
        <p:txBody>
          <a:bodyPr anchor="b" anchorCtr="0"/>
          <a:lstStyle>
            <a:lvl1pPr marL="0" indent="0">
              <a:lnSpc>
                <a:spcPct val="90000"/>
              </a:lnSpc>
              <a:buNone/>
              <a:defRPr sz="1600" b="0">
                <a:solidFill>
                  <a:schemeClr val="tx2"/>
                </a:solidFill>
              </a:defRPr>
            </a:lvl1pPr>
          </a:lstStyle>
          <a:p>
            <a:pPr lvl="0"/>
            <a:r>
              <a:rPr lang="de-DE" smtClean="0"/>
              <a:t>Textmasterformat bearbeiten</a:t>
            </a:r>
          </a:p>
        </p:txBody>
      </p:sp>
      <p:sp>
        <p:nvSpPr>
          <p:cNvPr id="4" name="Textplatzhalter 4"/>
          <p:cNvSpPr>
            <a:spLocks noGrp="1"/>
          </p:cNvSpPr>
          <p:nvPr>
            <p:ph type="body" sz="quarter" idx="11" hasCustomPrompt="1"/>
          </p:nvPr>
        </p:nvSpPr>
        <p:spPr>
          <a:xfrm>
            <a:off x="593724" y="1116335"/>
            <a:ext cx="8569325" cy="403359"/>
          </a:xfrm>
        </p:spPr>
        <p:txBody>
          <a:bodyPr/>
          <a:lstStyle>
            <a:lvl1pPr marL="0" indent="0">
              <a:buNone/>
              <a:defRPr>
                <a:solidFill>
                  <a:schemeClr val="accent1"/>
                </a:solidFill>
              </a:defRPr>
            </a:lvl1pPr>
          </a:lstStyle>
          <a:p>
            <a:pPr lvl="0"/>
            <a:r>
              <a:rPr lang="de-DE" dirty="0" err="1"/>
              <a:t>Subline</a:t>
            </a:r>
            <a:endParaRPr lang="de-DE" dirty="0"/>
          </a:p>
        </p:txBody>
      </p:sp>
      <p:sp>
        <p:nvSpPr>
          <p:cNvPr id="3" name="Fußzeilenplatzhalter 2"/>
          <p:cNvSpPr>
            <a:spLocks noGrp="1"/>
          </p:cNvSpPr>
          <p:nvPr>
            <p:ph type="ftr" sz="quarter" idx="12"/>
          </p:nvPr>
        </p:nvSpPr>
        <p:spPr/>
        <p:txBody>
          <a:bodyPr/>
          <a:lstStyle/>
          <a:p>
            <a:r>
              <a:rPr lang="de-DE"/>
              <a:t>© 2017, Lufthansa Aviation Training, Event, Autor/Abt., XX.XX.2016</a:t>
            </a:r>
            <a:endParaRPr lang="de-DE" dirty="0"/>
          </a:p>
        </p:txBody>
      </p:sp>
      <p:sp>
        <p:nvSpPr>
          <p:cNvPr id="5" name="Foliennummernplatzhalter 4"/>
          <p:cNvSpPr>
            <a:spLocks noGrp="1"/>
          </p:cNvSpPr>
          <p:nvPr>
            <p:ph type="sldNum" sz="quarter" idx="13"/>
          </p:nvPr>
        </p:nvSpPr>
        <p:spPr/>
        <p:txBody>
          <a:bodyPr/>
          <a:lstStyle/>
          <a:p>
            <a:fld id="{FE455FE2-C337-4EA7-9B81-FD39E63E98CB}" type="slidenum">
              <a:rPr lang="de-DE" smtClean="0"/>
              <a:pPr/>
              <a:t>‹Nr.›</a:t>
            </a:fld>
            <a:endParaRPr lang="de-DE" dirty="0"/>
          </a:p>
        </p:txBody>
      </p:sp>
    </p:spTree>
    <p:extLst>
      <p:ext uri="{BB962C8B-B14F-4D97-AF65-F5344CB8AC3E}">
        <p14:creationId xmlns:p14="http://schemas.microsoft.com/office/powerpoint/2010/main" val="2807750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Textplatzhalter 3"/>
          <p:cNvSpPr>
            <a:spLocks noGrp="1"/>
          </p:cNvSpPr>
          <p:nvPr>
            <p:ph type="body" sz="quarter" idx="10"/>
          </p:nvPr>
        </p:nvSpPr>
        <p:spPr>
          <a:xfrm>
            <a:off x="954212" y="2844105"/>
            <a:ext cx="9505055" cy="1872630"/>
          </a:xfrm>
        </p:spPr>
        <p:txBody>
          <a:bodyPr/>
          <a:lstStyle>
            <a:lvl1pPr marL="0" indent="0" algn="l">
              <a:buNone/>
              <a:defRPr sz="6000">
                <a:solidFill>
                  <a:schemeClr val="tx2"/>
                </a:solidFill>
              </a:defRPr>
            </a:lvl1pPr>
          </a:lstStyle>
          <a:p>
            <a:pPr lvl="0"/>
            <a:r>
              <a:rPr lang="de-DE" smtClean="0"/>
              <a:t>Textmasterformat bearbeiten</a:t>
            </a:r>
          </a:p>
        </p:txBody>
      </p:sp>
      <p:sp>
        <p:nvSpPr>
          <p:cNvPr id="2" name="Fußzeilenplatzhalter 1"/>
          <p:cNvSpPr>
            <a:spLocks noGrp="1"/>
          </p:cNvSpPr>
          <p:nvPr>
            <p:ph type="ftr" sz="quarter" idx="11"/>
          </p:nvPr>
        </p:nvSpPr>
        <p:spPr/>
        <p:txBody>
          <a:bodyPr/>
          <a:lstStyle/>
          <a:p>
            <a:r>
              <a:rPr lang="de-DE"/>
              <a:t>© 2017, Lufthansa Aviation Training, Event, Autor/Abt., XX.XX.2016</a:t>
            </a:r>
            <a:endParaRPr lang="de-DE" dirty="0"/>
          </a:p>
        </p:txBody>
      </p:sp>
      <p:sp>
        <p:nvSpPr>
          <p:cNvPr id="3" name="Foliennummernplatzhalter 2"/>
          <p:cNvSpPr>
            <a:spLocks noGrp="1"/>
          </p:cNvSpPr>
          <p:nvPr>
            <p:ph type="sldNum" sz="quarter" idx="12"/>
          </p:nvPr>
        </p:nvSpPr>
        <p:spPr/>
        <p:txBody>
          <a:bodyPr/>
          <a:lstStyle/>
          <a:p>
            <a:fld id="{FE455FE2-C337-4EA7-9B81-FD39E63E98CB}" type="slidenum">
              <a:rPr lang="de-DE" smtClean="0"/>
              <a:pPr/>
              <a:t>‹Nr.›</a:t>
            </a:fld>
            <a:endParaRPr lang="de-DE" dirty="0"/>
          </a:p>
        </p:txBody>
      </p:sp>
    </p:spTree>
    <p:extLst>
      <p:ext uri="{BB962C8B-B14F-4D97-AF65-F5344CB8AC3E}">
        <p14:creationId xmlns:p14="http://schemas.microsoft.com/office/powerpoint/2010/main" val="1651845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a:xfrm>
            <a:off x="735171" y="7008171"/>
            <a:ext cx="2406015" cy="402567"/>
          </a:xfrm>
          <a:prstGeom prst="rect">
            <a:avLst/>
          </a:prstGeom>
        </p:spPr>
        <p:txBody>
          <a:bodyPr/>
          <a:lstStyle/>
          <a:p>
            <a:r>
              <a:rPr lang="de-CH" smtClean="0"/>
              <a:t>09.09.2017</a:t>
            </a:r>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3FD1BFAB-58B6-40C5-B290-4B240E533C8A}" type="slidenum">
              <a:rPr lang="de-CH" smtClean="0"/>
              <a:t>‹Nr.›</a:t>
            </a:fld>
            <a:endParaRPr lang="de-CH"/>
          </a:p>
        </p:txBody>
      </p:sp>
    </p:spTree>
    <p:extLst>
      <p:ext uri="{BB962C8B-B14F-4D97-AF65-F5344CB8AC3E}">
        <p14:creationId xmlns:p14="http://schemas.microsoft.com/office/powerpoint/2010/main" val="30267060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Kapitelblatt">
    <p:spTree>
      <p:nvGrpSpPr>
        <p:cNvPr id="1" name=""/>
        <p:cNvGrpSpPr/>
        <p:nvPr/>
      </p:nvGrpSpPr>
      <p:grpSpPr>
        <a:xfrm>
          <a:off x="0" y="0"/>
          <a:ext cx="0" cy="0"/>
          <a:chOff x="0" y="0"/>
          <a:chExt cx="0" cy="0"/>
        </a:xfrm>
      </p:grpSpPr>
      <p:sp>
        <p:nvSpPr>
          <p:cNvPr id="2" name="Titel 1"/>
          <p:cNvSpPr>
            <a:spLocks noGrp="1"/>
          </p:cNvSpPr>
          <p:nvPr>
            <p:ph type="ctrTitle"/>
          </p:nvPr>
        </p:nvSpPr>
        <p:spPr>
          <a:xfrm>
            <a:off x="593724" y="5148461"/>
            <a:ext cx="9793289" cy="720402"/>
          </a:xfrm>
        </p:spPr>
        <p:txBody>
          <a:bodyPr anchor="b" anchorCtr="0"/>
          <a:lstStyle>
            <a:lvl1pPr>
              <a:defRPr sz="2800" b="1">
                <a:solidFill>
                  <a:schemeClr val="bg2"/>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593725" y="5868863"/>
            <a:ext cx="9793288" cy="504056"/>
          </a:xfrm>
        </p:spPr>
        <p:txBody>
          <a:bodyPr/>
          <a:lstStyle>
            <a:lvl1pPr marL="0" indent="0" algn="l">
              <a:buNone/>
              <a:defRPr sz="2800">
                <a:solidFill>
                  <a:schemeClr val="tx2"/>
                </a:solidFill>
              </a:defRPr>
            </a:lvl1pPr>
            <a:lvl2pPr marL="3175" indent="0" algn="ctr">
              <a:buNone/>
              <a:defRPr sz="2800">
                <a:solidFill>
                  <a:schemeClr val="tx2"/>
                </a:solidFill>
              </a:defRPr>
            </a:lvl2pPr>
            <a:lvl3pPr marL="0" indent="0" algn="l">
              <a:buNone/>
              <a:defRPr sz="2800">
                <a:solidFill>
                  <a:schemeClr val="tx2"/>
                </a:solidFill>
              </a:defRPr>
            </a:lvl3pPr>
            <a:lvl4pPr marL="0" indent="0" algn="l">
              <a:buNone/>
              <a:defRPr sz="2800">
                <a:solidFill>
                  <a:schemeClr val="tx2"/>
                </a:solidFill>
              </a:defRPr>
            </a:lvl4pPr>
            <a:lvl5pPr marL="1588" indent="0" algn="l">
              <a:buNone/>
              <a:defRPr sz="2800">
                <a:solidFill>
                  <a:schemeClr val="tx2"/>
                </a:solidFill>
              </a:defRPr>
            </a:lvl5pPr>
            <a:lvl6pPr marL="0" indent="0" algn="l">
              <a:spcBef>
                <a:spcPts val="0"/>
              </a:spcBef>
              <a:buNone/>
              <a:defRPr sz="2800">
                <a:solidFill>
                  <a:schemeClr val="tx2"/>
                </a:solidFill>
              </a:defRPr>
            </a:lvl6pPr>
            <a:lvl7pPr marL="1588" indent="0" algn="l">
              <a:spcBef>
                <a:spcPts val="0"/>
              </a:spcBef>
              <a:buNone/>
              <a:defRPr sz="2800">
                <a:solidFill>
                  <a:schemeClr val="tx2"/>
                </a:solidFill>
              </a:defRPr>
            </a:lvl7pPr>
            <a:lvl8pPr marL="0" indent="0" algn="l">
              <a:spcBef>
                <a:spcPts val="0"/>
              </a:spcBef>
              <a:buNone/>
              <a:defRPr sz="2800">
                <a:solidFill>
                  <a:schemeClr val="tx2"/>
                </a:solidFill>
              </a:defRPr>
            </a:lvl8pPr>
            <a:lvl9pPr marL="3175" indent="0" algn="l">
              <a:spcBef>
                <a:spcPts val="0"/>
              </a:spcBef>
              <a:buNone/>
              <a:defRPr sz="2800">
                <a:solidFill>
                  <a:schemeClr val="tx2"/>
                </a:solidFill>
              </a:defRPr>
            </a:lvl9pPr>
          </a:lstStyle>
          <a:p>
            <a:pPr lvl="0"/>
            <a:r>
              <a:rPr lang="de-DE" smtClean="0"/>
              <a:t>Formatvorlage des Untertitelmasters durch Klicken bearbeiten</a:t>
            </a:r>
            <a:endParaRPr lang="de-DE" dirty="0"/>
          </a:p>
        </p:txBody>
      </p:sp>
      <p:sp>
        <p:nvSpPr>
          <p:cNvPr id="10" name="Textplatzhalter 8"/>
          <p:cNvSpPr>
            <a:spLocks noGrp="1"/>
          </p:cNvSpPr>
          <p:nvPr>
            <p:ph type="body" sz="quarter" idx="10"/>
          </p:nvPr>
        </p:nvSpPr>
        <p:spPr>
          <a:xfrm>
            <a:off x="593725" y="108223"/>
            <a:ext cx="8569325" cy="648072"/>
          </a:xfrm>
        </p:spPr>
        <p:txBody>
          <a:bodyPr anchor="b" anchorCtr="0"/>
          <a:lstStyle>
            <a:lvl1pPr marL="0" indent="0">
              <a:lnSpc>
                <a:spcPct val="90000"/>
              </a:lnSpc>
              <a:buNone/>
              <a:defRPr sz="1600" b="0">
                <a:solidFill>
                  <a:schemeClr val="tx2"/>
                </a:solidFill>
              </a:defRPr>
            </a:lvl1pPr>
          </a:lstStyle>
          <a:p>
            <a:pPr lvl="0"/>
            <a:r>
              <a:rPr lang="de-DE" smtClean="0"/>
              <a:t>Textmasterformat bearbeiten</a:t>
            </a:r>
          </a:p>
        </p:txBody>
      </p:sp>
      <p:sp>
        <p:nvSpPr>
          <p:cNvPr id="6" name="Bildplatzhalter 5"/>
          <p:cNvSpPr>
            <a:spLocks noGrp="1"/>
          </p:cNvSpPr>
          <p:nvPr>
            <p:ph type="pic" sz="quarter" idx="11"/>
          </p:nvPr>
        </p:nvSpPr>
        <p:spPr>
          <a:xfrm>
            <a:off x="0" y="1277596"/>
            <a:ext cx="10693400" cy="3222967"/>
          </a:xfrm>
          <a:custGeom>
            <a:avLst/>
            <a:gdLst/>
            <a:ahLst/>
            <a:cxnLst/>
            <a:rect l="l" t="t" r="r" b="b"/>
            <a:pathLst>
              <a:path w="10693400" h="3241675">
                <a:moveTo>
                  <a:pt x="0" y="0"/>
                </a:moveTo>
                <a:lnTo>
                  <a:pt x="10693400" y="0"/>
                </a:lnTo>
                <a:lnTo>
                  <a:pt x="10693400" y="3241675"/>
                </a:lnTo>
                <a:lnTo>
                  <a:pt x="10693399" y="3241675"/>
                </a:lnTo>
                <a:lnTo>
                  <a:pt x="10693399" y="2264429"/>
                </a:lnTo>
                <a:lnTo>
                  <a:pt x="1606" y="3241675"/>
                </a:lnTo>
                <a:lnTo>
                  <a:pt x="0" y="3241675"/>
                </a:lnTo>
                <a:close/>
              </a:path>
            </a:pathLst>
          </a:custGeom>
          <a:solidFill>
            <a:srgbClr val="ECECEC">
              <a:alpha val="50196"/>
            </a:srgbClr>
          </a:solidFill>
        </p:spPr>
        <p:txBody>
          <a:bodyPr vert="horz" lIns="90000" tIns="46800" rIns="90000" bIns="46800" rtlCol="0" anchor="ctr" anchorCtr="0">
            <a:noAutofit/>
          </a:bodyPr>
          <a:lstStyle>
            <a:lvl1pPr>
              <a:defRPr lang="de-DE"/>
            </a:lvl1pPr>
          </a:lstStyle>
          <a:p>
            <a:pPr marL="0" lvl="0" indent="0" algn="ctr">
              <a:buNone/>
            </a:pPr>
            <a:r>
              <a:rPr lang="de-DE" smtClean="0"/>
              <a:t>Bild durch Klicken auf Symbol hinzufügen</a:t>
            </a:r>
            <a:endParaRPr lang="de-DE"/>
          </a:p>
        </p:txBody>
      </p:sp>
      <p:sp>
        <p:nvSpPr>
          <p:cNvPr id="15" name="Textplatzhalter 15"/>
          <p:cNvSpPr>
            <a:spLocks noGrp="1"/>
          </p:cNvSpPr>
          <p:nvPr>
            <p:ph type="body" sz="quarter" idx="12" hasCustomPrompt="1"/>
          </p:nvPr>
        </p:nvSpPr>
        <p:spPr>
          <a:xfrm>
            <a:off x="-25579" y="1277596"/>
            <a:ext cx="10718978" cy="2719059"/>
          </a:xfrm>
          <a:custGeom>
            <a:avLst/>
            <a:gdLst>
              <a:gd name="connsiteX0" fmla="*/ 0 w 10693400"/>
              <a:gd name="connsiteY0" fmla="*/ 0 h 3961903"/>
              <a:gd name="connsiteX1" fmla="*/ 10693400 w 10693400"/>
              <a:gd name="connsiteY1" fmla="*/ 0 h 3961903"/>
              <a:gd name="connsiteX2" fmla="*/ 10693400 w 10693400"/>
              <a:gd name="connsiteY2" fmla="*/ 3961903 h 3961903"/>
              <a:gd name="connsiteX3" fmla="*/ 0 w 10693400"/>
              <a:gd name="connsiteY3" fmla="*/ 3961903 h 3961903"/>
              <a:gd name="connsiteX4" fmla="*/ 0 w 10693400"/>
              <a:gd name="connsiteY4" fmla="*/ 0 h 3961903"/>
              <a:gd name="connsiteX0" fmla="*/ 0 w 10693400"/>
              <a:gd name="connsiteY0" fmla="*/ 0 h 3961903"/>
              <a:gd name="connsiteX1" fmla="*/ 10693400 w 10693400"/>
              <a:gd name="connsiteY1" fmla="*/ 0 h 3961903"/>
              <a:gd name="connsiteX2" fmla="*/ 10693400 w 10693400"/>
              <a:gd name="connsiteY2" fmla="*/ 3961903 h 3961903"/>
              <a:gd name="connsiteX3" fmla="*/ 6394 w 10693400"/>
              <a:gd name="connsiteY3" fmla="*/ 2312147 h 3961903"/>
              <a:gd name="connsiteX4" fmla="*/ 0 w 10693400"/>
              <a:gd name="connsiteY4" fmla="*/ 0 h 3961903"/>
              <a:gd name="connsiteX0" fmla="*/ 19321 w 10712721"/>
              <a:gd name="connsiteY0" fmla="*/ 0 h 3961903"/>
              <a:gd name="connsiteX1" fmla="*/ 10712721 w 10712721"/>
              <a:gd name="connsiteY1" fmla="*/ 0 h 3961903"/>
              <a:gd name="connsiteX2" fmla="*/ 10712721 w 10712721"/>
              <a:gd name="connsiteY2" fmla="*/ 3961903 h 3961903"/>
              <a:gd name="connsiteX3" fmla="*/ 137 w 10712721"/>
              <a:gd name="connsiteY3" fmla="*/ 2299358 h 3961903"/>
              <a:gd name="connsiteX4" fmla="*/ 19321 w 10712721"/>
              <a:gd name="connsiteY4" fmla="*/ 0 h 3961903"/>
              <a:gd name="connsiteX0" fmla="*/ 0 w 10718978"/>
              <a:gd name="connsiteY0" fmla="*/ 0 h 3961903"/>
              <a:gd name="connsiteX1" fmla="*/ 10718978 w 10718978"/>
              <a:gd name="connsiteY1" fmla="*/ 0 h 3961903"/>
              <a:gd name="connsiteX2" fmla="*/ 10718978 w 10718978"/>
              <a:gd name="connsiteY2" fmla="*/ 3961903 h 3961903"/>
              <a:gd name="connsiteX3" fmla="*/ 6394 w 10718978"/>
              <a:gd name="connsiteY3" fmla="*/ 2299358 h 3961903"/>
              <a:gd name="connsiteX4" fmla="*/ 0 w 10718978"/>
              <a:gd name="connsiteY4" fmla="*/ 0 h 3961903"/>
              <a:gd name="connsiteX0" fmla="*/ 0 w 10718978"/>
              <a:gd name="connsiteY0" fmla="*/ 0 h 3961903"/>
              <a:gd name="connsiteX1" fmla="*/ 10718978 w 10718978"/>
              <a:gd name="connsiteY1" fmla="*/ 0 h 3961903"/>
              <a:gd name="connsiteX2" fmla="*/ 10718978 w 10718978"/>
              <a:gd name="connsiteY2" fmla="*/ 3961903 h 3961903"/>
              <a:gd name="connsiteX3" fmla="*/ 6394 w 10718978"/>
              <a:gd name="connsiteY3" fmla="*/ 1586837 h 3961903"/>
              <a:gd name="connsiteX4" fmla="*/ 0 w 10718978"/>
              <a:gd name="connsiteY4" fmla="*/ 0 h 3961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8978" h="3961903">
                <a:moveTo>
                  <a:pt x="0" y="0"/>
                </a:moveTo>
                <a:lnTo>
                  <a:pt x="10718978" y="0"/>
                </a:lnTo>
                <a:lnTo>
                  <a:pt x="10718978" y="3961903"/>
                </a:lnTo>
                <a:lnTo>
                  <a:pt x="6394" y="1586837"/>
                </a:lnTo>
                <a:cubicBezTo>
                  <a:pt x="4263" y="816121"/>
                  <a:pt x="2131" y="770716"/>
                  <a:pt x="0" y="0"/>
                </a:cubicBezTo>
                <a:close/>
              </a:path>
            </a:pathLst>
          </a:custGeom>
          <a:solidFill>
            <a:schemeClr val="bg1">
              <a:lumMod val="85000"/>
              <a:alpha val="50000"/>
            </a:schemeClr>
          </a:solidFill>
        </p:spPr>
        <p:txBody>
          <a:bodyPr/>
          <a:lstStyle>
            <a:lvl1pPr marL="0" indent="0">
              <a:buNone/>
              <a:defRPr/>
            </a:lvl1pPr>
          </a:lstStyle>
          <a:p>
            <a:pPr lvl="0"/>
            <a:r>
              <a:rPr lang="de-DE" dirty="0"/>
              <a:t/>
            </a:r>
            <a:br>
              <a:rPr lang="de-DE" dirty="0"/>
            </a:br>
            <a:endParaRPr lang="de-DE" dirty="0"/>
          </a:p>
        </p:txBody>
      </p:sp>
      <p:pic>
        <p:nvPicPr>
          <p:cNvPr id="9" name="Grafik 11"/>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9318215" y="405780"/>
            <a:ext cx="1081008" cy="252000"/>
          </a:xfrm>
          <a:prstGeom prst="rect">
            <a:avLst/>
          </a:prstGeom>
        </p:spPr>
      </p:pic>
      <p:sp>
        <p:nvSpPr>
          <p:cNvPr id="4" name="Fußzeilenplatzhalter 3"/>
          <p:cNvSpPr>
            <a:spLocks noGrp="1"/>
          </p:cNvSpPr>
          <p:nvPr>
            <p:ph type="ftr" sz="quarter" idx="13"/>
          </p:nvPr>
        </p:nvSpPr>
        <p:spPr/>
        <p:txBody>
          <a:bodyPr/>
          <a:lstStyle/>
          <a:p>
            <a:r>
              <a:rPr lang="de-DE"/>
              <a:t>© 2017, Lufthansa Aviation Training, Event, Autor/Abt., XX.XX.2016</a:t>
            </a:r>
            <a:endParaRPr lang="de-DE" dirty="0"/>
          </a:p>
        </p:txBody>
      </p:sp>
      <p:sp>
        <p:nvSpPr>
          <p:cNvPr id="5" name="Foliennummernplatzhalter 4"/>
          <p:cNvSpPr>
            <a:spLocks noGrp="1"/>
          </p:cNvSpPr>
          <p:nvPr>
            <p:ph type="sldNum" sz="quarter" idx="14"/>
          </p:nvPr>
        </p:nvSpPr>
        <p:spPr/>
        <p:txBody>
          <a:bodyPr/>
          <a:lstStyle/>
          <a:p>
            <a:fld id="{FE455FE2-C337-4EA7-9B81-FD39E63E98CB}" type="slidenum">
              <a:rPr lang="de-DE" smtClean="0"/>
              <a:pPr/>
              <a:t>‹Nr.›</a:t>
            </a:fld>
            <a:endParaRPr lang="de-DE" dirty="0"/>
          </a:p>
        </p:txBody>
      </p:sp>
    </p:spTree>
    <p:extLst>
      <p:ext uri="{BB962C8B-B14F-4D97-AF65-F5344CB8AC3E}">
        <p14:creationId xmlns:p14="http://schemas.microsoft.com/office/powerpoint/2010/main" val="30019044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Textplatzhalter 8"/>
          <p:cNvSpPr>
            <a:spLocks noGrp="1"/>
          </p:cNvSpPr>
          <p:nvPr>
            <p:ph type="body" sz="quarter" idx="10"/>
          </p:nvPr>
        </p:nvSpPr>
        <p:spPr>
          <a:xfrm>
            <a:off x="593725" y="108223"/>
            <a:ext cx="8569325" cy="648072"/>
          </a:xfrm>
        </p:spPr>
        <p:txBody>
          <a:bodyPr anchor="b" anchorCtr="0"/>
          <a:lstStyle>
            <a:lvl1pPr marL="0" indent="0">
              <a:lnSpc>
                <a:spcPct val="90000"/>
              </a:lnSpc>
              <a:buNone/>
              <a:defRPr sz="1600" b="0">
                <a:solidFill>
                  <a:schemeClr val="tx2"/>
                </a:solidFill>
              </a:defRPr>
            </a:lvl1pPr>
          </a:lstStyle>
          <a:p>
            <a:pPr lvl="0"/>
            <a:r>
              <a:rPr lang="de-DE" smtClean="0"/>
              <a:t>Textmasterformat bearbeiten</a:t>
            </a:r>
          </a:p>
        </p:txBody>
      </p:sp>
      <p:sp>
        <p:nvSpPr>
          <p:cNvPr id="4" name="Fußzeilenplatzhalter 3"/>
          <p:cNvSpPr>
            <a:spLocks noGrp="1"/>
          </p:cNvSpPr>
          <p:nvPr>
            <p:ph type="ftr" sz="quarter" idx="11"/>
          </p:nvPr>
        </p:nvSpPr>
        <p:spPr/>
        <p:txBody>
          <a:bodyPr/>
          <a:lstStyle/>
          <a:p>
            <a:r>
              <a:rPr lang="de-DE"/>
              <a:t>© 2017, Lufthansa Aviation Training, Event, Autor/Abt., XX.XX.2016</a:t>
            </a:r>
            <a:endParaRPr lang="de-DE" dirty="0"/>
          </a:p>
        </p:txBody>
      </p:sp>
      <p:sp>
        <p:nvSpPr>
          <p:cNvPr id="5" name="Foliennummernplatzhalter 4"/>
          <p:cNvSpPr>
            <a:spLocks noGrp="1"/>
          </p:cNvSpPr>
          <p:nvPr>
            <p:ph type="sldNum" sz="quarter" idx="12"/>
          </p:nvPr>
        </p:nvSpPr>
        <p:spPr/>
        <p:txBody>
          <a:bodyPr/>
          <a:lstStyle/>
          <a:p>
            <a:fld id="{FE455FE2-C337-4EA7-9B81-FD39E63E98CB}" type="slidenum">
              <a:rPr lang="de-DE" smtClean="0"/>
              <a:pPr/>
              <a:t>‹Nr.›</a:t>
            </a:fld>
            <a:endParaRPr lang="de-DE" dirty="0"/>
          </a:p>
        </p:txBody>
      </p:sp>
    </p:spTree>
    <p:extLst>
      <p:ext uri="{BB962C8B-B14F-4D97-AF65-F5344CB8AC3E}">
        <p14:creationId xmlns:p14="http://schemas.microsoft.com/office/powerpoint/2010/main" val="33033077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2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Inhaltsplatzhalter 2"/>
          <p:cNvSpPr>
            <a:spLocks noGrp="1"/>
          </p:cNvSpPr>
          <p:nvPr>
            <p:ph idx="1"/>
          </p:nvPr>
        </p:nvSpPr>
        <p:spPr>
          <a:xfrm>
            <a:off x="593725" y="1692399"/>
            <a:ext cx="4824636" cy="460838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Textplatzhalter 8"/>
          <p:cNvSpPr>
            <a:spLocks noGrp="1"/>
          </p:cNvSpPr>
          <p:nvPr>
            <p:ph type="body" sz="quarter" idx="10"/>
          </p:nvPr>
        </p:nvSpPr>
        <p:spPr>
          <a:xfrm>
            <a:off x="593725" y="108223"/>
            <a:ext cx="8569325" cy="648072"/>
          </a:xfrm>
        </p:spPr>
        <p:txBody>
          <a:bodyPr anchor="b" anchorCtr="0"/>
          <a:lstStyle>
            <a:lvl1pPr marL="0" indent="0">
              <a:lnSpc>
                <a:spcPct val="90000"/>
              </a:lnSpc>
              <a:buNone/>
              <a:defRPr sz="1600" b="0">
                <a:solidFill>
                  <a:schemeClr val="tx2"/>
                </a:solidFill>
              </a:defRPr>
            </a:lvl1pPr>
          </a:lstStyle>
          <a:p>
            <a:pPr lvl="0"/>
            <a:r>
              <a:rPr lang="de-DE" smtClean="0"/>
              <a:t>Textmasterformat bearbeiten</a:t>
            </a:r>
          </a:p>
        </p:txBody>
      </p:sp>
      <p:sp>
        <p:nvSpPr>
          <p:cNvPr id="7" name="Inhaltsplatzhalter 2"/>
          <p:cNvSpPr>
            <a:spLocks noGrp="1"/>
          </p:cNvSpPr>
          <p:nvPr>
            <p:ph idx="11"/>
          </p:nvPr>
        </p:nvSpPr>
        <p:spPr>
          <a:xfrm>
            <a:off x="5562377" y="1692399"/>
            <a:ext cx="4824636" cy="460838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Fußzeilenplatzhalter 3"/>
          <p:cNvSpPr>
            <a:spLocks noGrp="1"/>
          </p:cNvSpPr>
          <p:nvPr>
            <p:ph type="ftr" sz="quarter" idx="12"/>
          </p:nvPr>
        </p:nvSpPr>
        <p:spPr/>
        <p:txBody>
          <a:bodyPr/>
          <a:lstStyle/>
          <a:p>
            <a:r>
              <a:rPr lang="de-DE"/>
              <a:t>© 2017, Lufthansa Aviation Training, Event, Autor/Abt., XX.XX.2016</a:t>
            </a:r>
            <a:endParaRPr lang="de-DE" dirty="0"/>
          </a:p>
        </p:txBody>
      </p:sp>
      <p:sp>
        <p:nvSpPr>
          <p:cNvPr id="8" name="Foliennummernplatzhalter 7"/>
          <p:cNvSpPr>
            <a:spLocks noGrp="1"/>
          </p:cNvSpPr>
          <p:nvPr>
            <p:ph type="sldNum" sz="quarter" idx="13"/>
          </p:nvPr>
        </p:nvSpPr>
        <p:spPr/>
        <p:txBody>
          <a:bodyPr/>
          <a:lstStyle/>
          <a:p>
            <a:fld id="{FE455FE2-C337-4EA7-9B81-FD39E63E98CB}" type="slidenum">
              <a:rPr lang="de-DE" smtClean="0"/>
              <a:pPr/>
              <a:t>‹Nr.›</a:t>
            </a:fld>
            <a:endParaRPr lang="de-DE" dirty="0"/>
          </a:p>
        </p:txBody>
      </p:sp>
    </p:spTree>
    <p:extLst>
      <p:ext uri="{BB962C8B-B14F-4D97-AF65-F5344CB8AC3E}">
        <p14:creationId xmlns:p14="http://schemas.microsoft.com/office/powerpoint/2010/main" val="1450884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Inhalt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593725" y="1692399"/>
            <a:ext cx="6553175" cy="460838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Textplatzhalter 8"/>
          <p:cNvSpPr>
            <a:spLocks noGrp="1"/>
          </p:cNvSpPr>
          <p:nvPr>
            <p:ph type="body" sz="quarter" idx="10"/>
          </p:nvPr>
        </p:nvSpPr>
        <p:spPr>
          <a:xfrm>
            <a:off x="593725" y="108223"/>
            <a:ext cx="8569325" cy="648072"/>
          </a:xfrm>
        </p:spPr>
        <p:txBody>
          <a:bodyPr anchor="b" anchorCtr="0"/>
          <a:lstStyle>
            <a:lvl1pPr marL="0" indent="0">
              <a:lnSpc>
                <a:spcPct val="90000"/>
              </a:lnSpc>
              <a:buNone/>
              <a:defRPr sz="1600" b="0">
                <a:solidFill>
                  <a:schemeClr val="tx2"/>
                </a:solidFill>
              </a:defRPr>
            </a:lvl1pPr>
          </a:lstStyle>
          <a:p>
            <a:pPr lvl="0"/>
            <a:r>
              <a:rPr lang="de-DE" smtClean="0"/>
              <a:t>Textmasterformat bearbeiten</a:t>
            </a:r>
          </a:p>
        </p:txBody>
      </p:sp>
      <p:sp>
        <p:nvSpPr>
          <p:cNvPr id="5" name="Bildplatzhalter 4"/>
          <p:cNvSpPr>
            <a:spLocks noGrp="1"/>
          </p:cNvSpPr>
          <p:nvPr>
            <p:ph type="pic" sz="quarter" idx="11"/>
          </p:nvPr>
        </p:nvSpPr>
        <p:spPr>
          <a:xfrm>
            <a:off x="7471013" y="1733951"/>
            <a:ext cx="2916000" cy="2916000"/>
          </a:xfrm>
          <a:solidFill>
            <a:schemeClr val="bg1">
              <a:lumMod val="85000"/>
            </a:schemeClr>
          </a:solidFill>
        </p:spPr>
        <p:txBody>
          <a:bodyPr anchor="ctr"/>
          <a:lstStyle>
            <a:lvl1pPr marL="0" indent="0" algn="ctr">
              <a:buNone/>
              <a:defRPr/>
            </a:lvl1pPr>
          </a:lstStyle>
          <a:p>
            <a:r>
              <a:rPr lang="de-DE" smtClean="0"/>
              <a:t>Bild durch Klicken auf Symbol hinzufügen</a:t>
            </a:r>
            <a:endParaRPr lang="de-DE"/>
          </a:p>
        </p:txBody>
      </p:sp>
      <p:sp>
        <p:nvSpPr>
          <p:cNvPr id="4" name="Fußzeilenplatzhalter 3"/>
          <p:cNvSpPr>
            <a:spLocks noGrp="1"/>
          </p:cNvSpPr>
          <p:nvPr>
            <p:ph type="ftr" sz="quarter" idx="12"/>
          </p:nvPr>
        </p:nvSpPr>
        <p:spPr/>
        <p:txBody>
          <a:bodyPr/>
          <a:lstStyle/>
          <a:p>
            <a:r>
              <a:rPr lang="de-DE"/>
              <a:t>© 2017, Lufthansa Aviation Training, Event, Autor/Abt., XX.XX.2016</a:t>
            </a:r>
            <a:endParaRPr lang="de-DE" dirty="0"/>
          </a:p>
        </p:txBody>
      </p:sp>
      <p:sp>
        <p:nvSpPr>
          <p:cNvPr id="6" name="Foliennummernplatzhalter 5"/>
          <p:cNvSpPr>
            <a:spLocks noGrp="1"/>
          </p:cNvSpPr>
          <p:nvPr>
            <p:ph type="sldNum" sz="quarter" idx="13"/>
          </p:nvPr>
        </p:nvSpPr>
        <p:spPr/>
        <p:txBody>
          <a:bodyPr/>
          <a:lstStyle/>
          <a:p>
            <a:fld id="{FE455FE2-C337-4EA7-9B81-FD39E63E98CB}" type="slidenum">
              <a:rPr lang="de-DE" smtClean="0"/>
              <a:pPr/>
              <a:t>‹Nr.›</a:t>
            </a:fld>
            <a:endParaRPr lang="de-DE" dirty="0"/>
          </a:p>
        </p:txBody>
      </p:sp>
    </p:spTree>
    <p:extLst>
      <p:ext uri="{BB962C8B-B14F-4D97-AF65-F5344CB8AC3E}">
        <p14:creationId xmlns:p14="http://schemas.microsoft.com/office/powerpoint/2010/main" val="8107390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Inhalt und 2 Bil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593725" y="1692399"/>
            <a:ext cx="4824636" cy="460838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Textplatzhalter 8"/>
          <p:cNvSpPr>
            <a:spLocks noGrp="1"/>
          </p:cNvSpPr>
          <p:nvPr>
            <p:ph type="body" sz="quarter" idx="10"/>
          </p:nvPr>
        </p:nvSpPr>
        <p:spPr>
          <a:xfrm>
            <a:off x="593725" y="108223"/>
            <a:ext cx="8569325" cy="648072"/>
          </a:xfrm>
        </p:spPr>
        <p:txBody>
          <a:bodyPr anchor="b" anchorCtr="0"/>
          <a:lstStyle>
            <a:lvl1pPr marL="0" indent="0">
              <a:lnSpc>
                <a:spcPct val="90000"/>
              </a:lnSpc>
              <a:buNone/>
              <a:defRPr sz="1600" b="0">
                <a:solidFill>
                  <a:schemeClr val="tx2"/>
                </a:solidFill>
              </a:defRPr>
            </a:lvl1pPr>
          </a:lstStyle>
          <a:p>
            <a:pPr lvl="0"/>
            <a:r>
              <a:rPr lang="de-DE" smtClean="0"/>
              <a:t>Textmasterformat bearbeiten</a:t>
            </a:r>
          </a:p>
        </p:txBody>
      </p:sp>
      <p:sp>
        <p:nvSpPr>
          <p:cNvPr id="5" name="Bildplatzhalter 4"/>
          <p:cNvSpPr>
            <a:spLocks noGrp="1"/>
          </p:cNvSpPr>
          <p:nvPr>
            <p:ph type="pic" sz="quarter" idx="11"/>
          </p:nvPr>
        </p:nvSpPr>
        <p:spPr>
          <a:xfrm>
            <a:off x="5562377" y="1733951"/>
            <a:ext cx="4824636" cy="2118688"/>
          </a:xfrm>
          <a:solidFill>
            <a:schemeClr val="bg1">
              <a:lumMod val="85000"/>
            </a:schemeClr>
          </a:solidFill>
        </p:spPr>
        <p:txBody>
          <a:bodyPr anchor="ctr"/>
          <a:lstStyle>
            <a:lvl1pPr marL="0" indent="0" algn="ctr">
              <a:buNone/>
              <a:defRPr/>
            </a:lvl1pPr>
          </a:lstStyle>
          <a:p>
            <a:r>
              <a:rPr lang="de-DE" smtClean="0"/>
              <a:t>Bild durch Klicken auf Symbol hinzufügen</a:t>
            </a:r>
            <a:endParaRPr lang="de-DE"/>
          </a:p>
        </p:txBody>
      </p:sp>
      <p:sp>
        <p:nvSpPr>
          <p:cNvPr id="7" name="Bildplatzhalter 4"/>
          <p:cNvSpPr>
            <a:spLocks noGrp="1"/>
          </p:cNvSpPr>
          <p:nvPr>
            <p:ph type="pic" sz="quarter" idx="12"/>
          </p:nvPr>
        </p:nvSpPr>
        <p:spPr>
          <a:xfrm>
            <a:off x="5562377" y="3996655"/>
            <a:ext cx="4824636" cy="2118688"/>
          </a:xfrm>
          <a:solidFill>
            <a:schemeClr val="bg1">
              <a:lumMod val="85000"/>
            </a:schemeClr>
          </a:solidFill>
        </p:spPr>
        <p:txBody>
          <a:bodyPr anchor="ctr"/>
          <a:lstStyle>
            <a:lvl1pPr marL="0" indent="0" algn="ctr">
              <a:buNone/>
              <a:defRPr/>
            </a:lvl1pPr>
          </a:lstStyle>
          <a:p>
            <a:r>
              <a:rPr lang="de-DE" smtClean="0"/>
              <a:t>Bild durch Klicken auf Symbol hinzufügen</a:t>
            </a:r>
            <a:endParaRPr lang="de-DE"/>
          </a:p>
        </p:txBody>
      </p:sp>
      <p:sp>
        <p:nvSpPr>
          <p:cNvPr id="6" name="Fußzeilenplatzhalter 5"/>
          <p:cNvSpPr>
            <a:spLocks noGrp="1"/>
          </p:cNvSpPr>
          <p:nvPr>
            <p:ph type="ftr" sz="quarter" idx="13"/>
          </p:nvPr>
        </p:nvSpPr>
        <p:spPr/>
        <p:txBody>
          <a:bodyPr/>
          <a:lstStyle/>
          <a:p>
            <a:r>
              <a:rPr lang="de-DE"/>
              <a:t>© 2017, Lufthansa Aviation Training, Event, Autor/Abt., XX.XX.2016</a:t>
            </a:r>
            <a:endParaRPr lang="de-DE" dirty="0"/>
          </a:p>
        </p:txBody>
      </p:sp>
      <p:sp>
        <p:nvSpPr>
          <p:cNvPr id="11" name="Foliennummernplatzhalter 10"/>
          <p:cNvSpPr>
            <a:spLocks noGrp="1"/>
          </p:cNvSpPr>
          <p:nvPr>
            <p:ph type="sldNum" sz="quarter" idx="14"/>
          </p:nvPr>
        </p:nvSpPr>
        <p:spPr/>
        <p:txBody>
          <a:bodyPr/>
          <a:lstStyle/>
          <a:p>
            <a:fld id="{FE455FE2-C337-4EA7-9B81-FD39E63E98CB}" type="slidenum">
              <a:rPr lang="de-DE" smtClean="0"/>
              <a:pPr/>
              <a:t>‹Nr.›</a:t>
            </a:fld>
            <a:endParaRPr lang="de-DE" dirty="0"/>
          </a:p>
        </p:txBody>
      </p:sp>
    </p:spTree>
    <p:extLst>
      <p:ext uri="{BB962C8B-B14F-4D97-AF65-F5344CB8AC3E}">
        <p14:creationId xmlns:p14="http://schemas.microsoft.com/office/powerpoint/2010/main" val="3011771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6" name="Textplatzhalter 8"/>
          <p:cNvSpPr>
            <a:spLocks noGrp="1"/>
          </p:cNvSpPr>
          <p:nvPr>
            <p:ph type="body" sz="quarter" idx="10"/>
          </p:nvPr>
        </p:nvSpPr>
        <p:spPr>
          <a:xfrm>
            <a:off x="593725" y="108223"/>
            <a:ext cx="8569325" cy="648072"/>
          </a:xfrm>
        </p:spPr>
        <p:txBody>
          <a:bodyPr anchor="b" anchorCtr="0"/>
          <a:lstStyle>
            <a:lvl1pPr marL="0" indent="0">
              <a:lnSpc>
                <a:spcPct val="90000"/>
              </a:lnSpc>
              <a:buNone/>
              <a:defRPr sz="1600" b="0">
                <a:solidFill>
                  <a:schemeClr val="tx2"/>
                </a:solidFill>
              </a:defRPr>
            </a:lvl1pPr>
          </a:lstStyle>
          <a:p>
            <a:pPr lvl="0"/>
            <a:r>
              <a:rPr lang="de-DE" smtClean="0"/>
              <a:t>Textmasterformat bearbeiten</a:t>
            </a:r>
          </a:p>
        </p:txBody>
      </p:sp>
      <p:sp>
        <p:nvSpPr>
          <p:cNvPr id="3" name="Fußzeilenplatzhalter 2"/>
          <p:cNvSpPr>
            <a:spLocks noGrp="1"/>
          </p:cNvSpPr>
          <p:nvPr>
            <p:ph type="ftr" sz="quarter" idx="11"/>
          </p:nvPr>
        </p:nvSpPr>
        <p:spPr/>
        <p:txBody>
          <a:bodyPr/>
          <a:lstStyle/>
          <a:p>
            <a:r>
              <a:rPr lang="de-DE"/>
              <a:t>© 2017, Lufthansa Aviation Training, Event, Autor/Abt., XX.XX.2016</a:t>
            </a:r>
            <a:endParaRPr lang="de-DE" dirty="0"/>
          </a:p>
        </p:txBody>
      </p:sp>
      <p:sp>
        <p:nvSpPr>
          <p:cNvPr id="4" name="Foliennummernplatzhalter 3"/>
          <p:cNvSpPr>
            <a:spLocks noGrp="1"/>
          </p:cNvSpPr>
          <p:nvPr>
            <p:ph type="sldNum" sz="quarter" idx="12"/>
          </p:nvPr>
        </p:nvSpPr>
        <p:spPr/>
        <p:txBody>
          <a:bodyPr/>
          <a:lstStyle/>
          <a:p>
            <a:fld id="{FE455FE2-C337-4EA7-9B81-FD39E63E98CB}" type="slidenum">
              <a:rPr lang="de-DE" smtClean="0"/>
              <a:pPr/>
              <a:t>‹Nr.›</a:t>
            </a:fld>
            <a:endParaRPr lang="de-DE" dirty="0"/>
          </a:p>
        </p:txBody>
      </p:sp>
    </p:spTree>
    <p:extLst>
      <p:ext uri="{BB962C8B-B14F-4D97-AF65-F5344CB8AC3E}">
        <p14:creationId xmlns:p14="http://schemas.microsoft.com/office/powerpoint/2010/main" val="18105917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r>
              <a:rPr lang="de-DE"/>
              <a:t>© 2017, Lufthansa Aviation Training, Event, Autor/Abt., XX.XX.2016</a:t>
            </a:r>
            <a:endParaRPr lang="de-DE" dirty="0"/>
          </a:p>
        </p:txBody>
      </p:sp>
      <p:sp>
        <p:nvSpPr>
          <p:cNvPr id="3" name="Foliennummernplatzhalter 2"/>
          <p:cNvSpPr>
            <a:spLocks noGrp="1"/>
          </p:cNvSpPr>
          <p:nvPr>
            <p:ph type="sldNum" sz="quarter" idx="11"/>
          </p:nvPr>
        </p:nvSpPr>
        <p:spPr/>
        <p:txBody>
          <a:bodyPr/>
          <a:lstStyle/>
          <a:p>
            <a:fld id="{FE455FE2-C337-4EA7-9B81-FD39E63E98CB}" type="slidenum">
              <a:rPr lang="de-DE" smtClean="0"/>
              <a:pPr/>
              <a:t>‹Nr.›</a:t>
            </a:fld>
            <a:endParaRPr lang="de-DE" dirty="0"/>
          </a:p>
        </p:txBody>
      </p:sp>
    </p:spTree>
    <p:extLst>
      <p:ext uri="{BB962C8B-B14F-4D97-AF65-F5344CB8AC3E}">
        <p14:creationId xmlns:p14="http://schemas.microsoft.com/office/powerpoint/2010/main" val="32098579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mit Sub)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93725" y="756296"/>
            <a:ext cx="8569400" cy="396000"/>
          </a:xfrm>
        </p:spPr>
        <p:txBody>
          <a:body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Textplatzhalter 8"/>
          <p:cNvSpPr>
            <a:spLocks noGrp="1"/>
          </p:cNvSpPr>
          <p:nvPr>
            <p:ph type="body" sz="quarter" idx="10"/>
          </p:nvPr>
        </p:nvSpPr>
        <p:spPr>
          <a:xfrm>
            <a:off x="593725" y="108223"/>
            <a:ext cx="8569325" cy="648072"/>
          </a:xfrm>
        </p:spPr>
        <p:txBody>
          <a:bodyPr anchor="b" anchorCtr="0"/>
          <a:lstStyle>
            <a:lvl1pPr marL="0" indent="0">
              <a:lnSpc>
                <a:spcPct val="90000"/>
              </a:lnSpc>
              <a:buNone/>
              <a:defRPr sz="1600" b="0">
                <a:solidFill>
                  <a:schemeClr val="tx2"/>
                </a:solidFill>
              </a:defRPr>
            </a:lvl1pPr>
          </a:lstStyle>
          <a:p>
            <a:pPr lvl="0"/>
            <a:r>
              <a:rPr lang="de-DE" smtClean="0"/>
              <a:t>Textmasterformat bearbeiten</a:t>
            </a:r>
          </a:p>
        </p:txBody>
      </p:sp>
      <p:sp>
        <p:nvSpPr>
          <p:cNvPr id="5" name="Textplatzhalter 4"/>
          <p:cNvSpPr>
            <a:spLocks noGrp="1"/>
          </p:cNvSpPr>
          <p:nvPr>
            <p:ph type="body" sz="quarter" idx="11" hasCustomPrompt="1"/>
          </p:nvPr>
        </p:nvSpPr>
        <p:spPr>
          <a:xfrm>
            <a:off x="593724" y="1116335"/>
            <a:ext cx="8569325" cy="403359"/>
          </a:xfrm>
        </p:spPr>
        <p:txBody>
          <a:bodyPr/>
          <a:lstStyle>
            <a:lvl1pPr marL="0" indent="0">
              <a:buNone/>
              <a:defRPr>
                <a:solidFill>
                  <a:schemeClr val="accent1"/>
                </a:solidFill>
              </a:defRPr>
            </a:lvl1pPr>
          </a:lstStyle>
          <a:p>
            <a:pPr lvl="0"/>
            <a:r>
              <a:rPr lang="de-DE" dirty="0" err="1"/>
              <a:t>Subline</a:t>
            </a:r>
            <a:endParaRPr lang="de-DE" dirty="0"/>
          </a:p>
        </p:txBody>
      </p:sp>
      <p:sp>
        <p:nvSpPr>
          <p:cNvPr id="7" name="Fußzeilenplatzhalter 6"/>
          <p:cNvSpPr>
            <a:spLocks noGrp="1"/>
          </p:cNvSpPr>
          <p:nvPr>
            <p:ph type="ftr" sz="quarter" idx="12"/>
          </p:nvPr>
        </p:nvSpPr>
        <p:spPr/>
        <p:txBody>
          <a:bodyPr/>
          <a:lstStyle/>
          <a:p>
            <a:r>
              <a:rPr lang="de-DE"/>
              <a:t>© 2017, Lufthansa Aviation Training, Event, Autor/Abt., XX.XX.2016</a:t>
            </a:r>
            <a:endParaRPr lang="de-DE" dirty="0"/>
          </a:p>
        </p:txBody>
      </p:sp>
      <p:sp>
        <p:nvSpPr>
          <p:cNvPr id="8" name="Foliennummernplatzhalter 7"/>
          <p:cNvSpPr>
            <a:spLocks noGrp="1"/>
          </p:cNvSpPr>
          <p:nvPr>
            <p:ph type="sldNum" sz="quarter" idx="13"/>
          </p:nvPr>
        </p:nvSpPr>
        <p:spPr/>
        <p:txBody>
          <a:bodyPr/>
          <a:lstStyle/>
          <a:p>
            <a:fld id="{FE455FE2-C337-4EA7-9B81-FD39E63E98CB}" type="slidenum">
              <a:rPr lang="de-DE" smtClean="0"/>
              <a:pPr/>
              <a:t>‹Nr.›</a:t>
            </a:fld>
            <a:endParaRPr lang="de-DE" dirty="0"/>
          </a:p>
        </p:txBody>
      </p:sp>
    </p:spTree>
    <p:extLst>
      <p:ext uri="{BB962C8B-B14F-4D97-AF65-F5344CB8AC3E}">
        <p14:creationId xmlns:p14="http://schemas.microsoft.com/office/powerpoint/2010/main" val="2945751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Bild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79" y="0"/>
            <a:ext cx="10692000" cy="7560184"/>
          </a:xfrm>
          <a:prstGeom prst="rect">
            <a:avLst/>
          </a:prstGeom>
          <a:noFill/>
          <a:ln>
            <a:noFill/>
          </a:ln>
        </p:spPr>
      </p:pic>
      <p:sp>
        <p:nvSpPr>
          <p:cNvPr id="2" name="Titelplatzhalter 1"/>
          <p:cNvSpPr>
            <a:spLocks noGrp="1"/>
          </p:cNvSpPr>
          <p:nvPr>
            <p:ph type="title"/>
          </p:nvPr>
        </p:nvSpPr>
        <p:spPr>
          <a:xfrm>
            <a:off x="593725" y="756295"/>
            <a:ext cx="8569400" cy="806717"/>
          </a:xfrm>
          <a:prstGeom prst="rect">
            <a:avLst/>
          </a:prstGeom>
        </p:spPr>
        <p:txBody>
          <a:bodyPr vert="horz" lIns="0" tIns="0" rIns="0" bIns="0" rtlCol="0" anchor="t" anchorCtr="0">
            <a:noAutofit/>
          </a:bodyPr>
          <a:lstStyle/>
          <a:p>
            <a:r>
              <a:rPr lang="de-DE" dirty="0"/>
              <a:t>Titelmasterformat durch Klicken bearbeiten</a:t>
            </a:r>
          </a:p>
        </p:txBody>
      </p:sp>
      <p:sp>
        <p:nvSpPr>
          <p:cNvPr id="3" name="Textplatzhalter 2"/>
          <p:cNvSpPr>
            <a:spLocks noGrp="1"/>
          </p:cNvSpPr>
          <p:nvPr>
            <p:ph type="body" idx="1"/>
          </p:nvPr>
        </p:nvSpPr>
        <p:spPr>
          <a:xfrm>
            <a:off x="593725" y="1692399"/>
            <a:ext cx="9793288" cy="4608389"/>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9" name="Grafik 11"/>
          <p:cNvPicPr>
            <a:picLocks noChangeAspect="1"/>
          </p:cNvPicPr>
          <p:nvPr/>
        </p:nvPicPr>
        <p:blipFill>
          <a:blip r:embed="rId18">
            <a:alphaModFix/>
            <a:extLst>
              <a:ext uri="{28A0092B-C50C-407E-A947-70E740481C1C}">
                <a14:useLocalDpi xmlns:a14="http://schemas.microsoft.com/office/drawing/2010/main" val="0"/>
              </a:ext>
            </a:extLst>
          </a:blip>
          <a:stretch>
            <a:fillRect/>
          </a:stretch>
        </p:blipFill>
        <p:spPr>
          <a:xfrm>
            <a:off x="9318215" y="405780"/>
            <a:ext cx="1081008" cy="252000"/>
          </a:xfrm>
          <a:prstGeom prst="rect">
            <a:avLst/>
          </a:prstGeom>
        </p:spPr>
      </p:pic>
      <p:sp>
        <p:nvSpPr>
          <p:cNvPr id="4" name="Fußzeilenplatzhalter 3"/>
          <p:cNvSpPr>
            <a:spLocks noGrp="1"/>
          </p:cNvSpPr>
          <p:nvPr>
            <p:ph type="ftr" sz="quarter" idx="3"/>
          </p:nvPr>
        </p:nvSpPr>
        <p:spPr>
          <a:xfrm>
            <a:off x="3546499" y="7020992"/>
            <a:ext cx="6552725" cy="360040"/>
          </a:xfrm>
          <a:prstGeom prst="rect">
            <a:avLst/>
          </a:prstGeom>
        </p:spPr>
        <p:txBody>
          <a:bodyPr vert="horz" wrap="none" lIns="0" tIns="0" rIns="0" bIns="0" rtlCol="0" anchor="ctr"/>
          <a:lstStyle>
            <a:lvl1pPr algn="r">
              <a:defRPr sz="1100">
                <a:solidFill>
                  <a:schemeClr val="tx2"/>
                </a:solidFill>
              </a:defRPr>
            </a:lvl1pPr>
          </a:lstStyle>
          <a:p>
            <a:r>
              <a:rPr lang="de-DE"/>
              <a:t>© 2017, Lufthansa Aviation Training, Event, Autor/Abt., XX.XX.2016</a:t>
            </a:r>
            <a:endParaRPr lang="de-DE" dirty="0"/>
          </a:p>
        </p:txBody>
      </p:sp>
      <p:sp>
        <p:nvSpPr>
          <p:cNvPr id="5" name="Foliennummernplatzhalter 4"/>
          <p:cNvSpPr>
            <a:spLocks noGrp="1"/>
          </p:cNvSpPr>
          <p:nvPr>
            <p:ph type="sldNum" sz="quarter" idx="4"/>
          </p:nvPr>
        </p:nvSpPr>
        <p:spPr>
          <a:xfrm>
            <a:off x="10099226" y="7020992"/>
            <a:ext cx="287785" cy="360040"/>
          </a:xfrm>
          <a:prstGeom prst="rect">
            <a:avLst/>
          </a:prstGeom>
        </p:spPr>
        <p:txBody>
          <a:bodyPr vert="horz" wrap="none" lIns="0" tIns="0" rIns="0" bIns="0" rtlCol="0" anchor="ctr"/>
          <a:lstStyle>
            <a:lvl1pPr algn="r">
              <a:defRPr sz="1100">
                <a:solidFill>
                  <a:schemeClr val="tx2"/>
                </a:solidFill>
              </a:defRPr>
            </a:lvl1pPr>
          </a:lstStyle>
          <a:p>
            <a:fld id="{FE455FE2-C337-4EA7-9B81-FD39E63E98CB}" type="slidenum">
              <a:rPr lang="de-DE" smtClean="0"/>
              <a:pPr/>
              <a:t>‹Nr.›</a:t>
            </a:fld>
            <a:endParaRPr lang="de-DE" dirty="0"/>
          </a:p>
        </p:txBody>
      </p:sp>
    </p:spTree>
    <p:extLst>
      <p:ext uri="{BB962C8B-B14F-4D97-AF65-F5344CB8AC3E}">
        <p14:creationId xmlns:p14="http://schemas.microsoft.com/office/powerpoint/2010/main" val="1600228007"/>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60" r:id="rId4"/>
    <p:sldLayoutId id="2147483658" r:id="rId5"/>
    <p:sldLayoutId id="2147483659" r:id="rId6"/>
    <p:sldLayoutId id="2147483654" r:id="rId7"/>
    <p:sldLayoutId id="2147483655" r:id="rId8"/>
    <p:sldLayoutId id="2147483661" r:id="rId9"/>
    <p:sldLayoutId id="2147483662" r:id="rId10"/>
    <p:sldLayoutId id="2147483663" r:id="rId11"/>
    <p:sldLayoutId id="2147483664" r:id="rId12"/>
    <p:sldLayoutId id="2147483665" r:id="rId13"/>
    <p:sldLayoutId id="2147483657" r:id="rId14"/>
    <p:sldLayoutId id="2147483666" r:id="rId15"/>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dt="0"/>
  <p:txStyles>
    <p:titleStyle>
      <a:lvl1pPr algn="l" defTabSz="1043056" rtl="0" eaLnBrk="1" latinLnBrk="0" hangingPunct="1">
        <a:spcBef>
          <a:spcPct val="0"/>
        </a:spcBef>
        <a:buNone/>
        <a:defRPr sz="2400" b="1" kern="1200">
          <a:solidFill>
            <a:schemeClr val="accent1"/>
          </a:solidFill>
          <a:latin typeface="+mj-lt"/>
          <a:ea typeface="+mj-ea"/>
          <a:cs typeface="+mj-cs"/>
        </a:defRPr>
      </a:lvl1pPr>
    </p:titleStyle>
    <p:bodyStyle>
      <a:lvl1pPr marL="268288" indent="-268288" algn="l" defTabSz="1043056" rtl="0" eaLnBrk="1" latinLnBrk="0" hangingPunct="1">
        <a:spcBef>
          <a:spcPts val="0"/>
        </a:spcBef>
        <a:buFont typeface="Arial" panose="020B0604020202020204" pitchFamily="34" charset="0"/>
        <a:buChar char="•"/>
        <a:defRPr sz="2000" kern="1200">
          <a:solidFill>
            <a:schemeClr val="tx1"/>
          </a:solidFill>
          <a:latin typeface="+mn-lt"/>
          <a:ea typeface="+mn-ea"/>
          <a:cs typeface="+mn-cs"/>
        </a:defRPr>
      </a:lvl1pPr>
      <a:lvl2pPr marL="536575" indent="-268288" algn="l" defTabSz="1043056" rtl="0" eaLnBrk="1" latinLnBrk="0" hangingPunct="1">
        <a:spcBef>
          <a:spcPts val="0"/>
        </a:spcBef>
        <a:buFont typeface="Arial" panose="020B0604020202020204" pitchFamily="34" charset="0"/>
        <a:buChar char="–"/>
        <a:defRPr sz="2000" kern="1200">
          <a:solidFill>
            <a:schemeClr val="tx1"/>
          </a:solidFill>
          <a:latin typeface="+mn-lt"/>
          <a:ea typeface="+mn-ea"/>
          <a:cs typeface="+mn-cs"/>
        </a:defRPr>
      </a:lvl2pPr>
      <a:lvl3pPr marL="806450" indent="-269875" algn="l" defTabSz="1043056" rtl="0" eaLnBrk="1" latinLnBrk="0" hangingPunct="1">
        <a:spcBef>
          <a:spcPts val="0"/>
        </a:spcBef>
        <a:buFont typeface="Arial" panose="020B0604020202020204" pitchFamily="34" charset="0"/>
        <a:buChar char="•"/>
        <a:defRPr sz="2000" kern="1200">
          <a:solidFill>
            <a:schemeClr val="tx1"/>
          </a:solidFill>
          <a:latin typeface="+mn-lt"/>
          <a:ea typeface="+mn-ea"/>
          <a:cs typeface="+mn-cs"/>
        </a:defRPr>
      </a:lvl3pPr>
      <a:lvl4pPr marL="1074738" indent="-268288" algn="l" defTabSz="1043056" rtl="0" eaLnBrk="1" latinLnBrk="0" hangingPunct="1">
        <a:spcBef>
          <a:spcPts val="0"/>
        </a:spcBef>
        <a:buFont typeface="Arial" panose="020B0604020202020204" pitchFamily="34" charset="0"/>
        <a:buChar char="–"/>
        <a:defRPr sz="2000" kern="1200">
          <a:solidFill>
            <a:schemeClr val="tx1"/>
          </a:solidFill>
          <a:latin typeface="+mn-lt"/>
          <a:ea typeface="+mn-ea"/>
          <a:cs typeface="+mn-cs"/>
        </a:defRPr>
      </a:lvl4pPr>
      <a:lvl5pPr marL="1343025" indent="-268288" algn="l" defTabSz="1043056" rtl="0" eaLnBrk="1" latinLnBrk="0" hangingPunct="1">
        <a:spcBef>
          <a:spcPts val="0"/>
        </a:spcBef>
        <a:buFont typeface="Arial" panose="020B0604020202020204" pitchFamily="34" charset="0"/>
        <a:buChar char="•"/>
        <a:defRPr sz="20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2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0470" b="20470"/>
          <a:stretch>
            <a:fillRect/>
          </a:stretch>
        </p:blipFill>
        <p:spPr/>
      </p:pic>
      <p:sp>
        <p:nvSpPr>
          <p:cNvPr id="33" name="Titel 32"/>
          <p:cNvSpPr>
            <a:spLocks noGrp="1"/>
          </p:cNvSpPr>
          <p:nvPr>
            <p:ph type="ctrTitle"/>
          </p:nvPr>
        </p:nvSpPr>
        <p:spPr/>
        <p:txBody>
          <a:bodyPr/>
          <a:lstStyle/>
          <a:p>
            <a:r>
              <a:rPr lang="de-CH" dirty="0" smtClean="0">
                <a:solidFill>
                  <a:srgbClr val="222222"/>
                </a:solidFill>
                <a:latin typeface="arial" panose="020B0604020202020204" pitchFamily="34" charset="0"/>
              </a:rPr>
              <a:t>Pilotentraining – gestern </a:t>
            </a:r>
            <a:r>
              <a:rPr lang="de-CH" dirty="0" smtClean="0">
                <a:solidFill>
                  <a:srgbClr val="222222"/>
                </a:solidFill>
                <a:latin typeface="arial" panose="020B0604020202020204" pitchFamily="34" charset="0"/>
              </a:rPr>
              <a:t>und heute </a:t>
            </a:r>
            <a:endParaRPr lang="en-GB" dirty="0"/>
          </a:p>
        </p:txBody>
      </p:sp>
      <p:sp>
        <p:nvSpPr>
          <p:cNvPr id="34" name="Untertitel 33"/>
          <p:cNvSpPr>
            <a:spLocks noGrp="1"/>
          </p:cNvSpPr>
          <p:nvPr>
            <p:ph type="subTitle" idx="1"/>
          </p:nvPr>
        </p:nvSpPr>
        <p:spPr/>
        <p:txBody>
          <a:bodyPr/>
          <a:lstStyle/>
          <a:p>
            <a:r>
              <a:rPr lang="en-GB" dirty="0" smtClean="0"/>
              <a:t>Rotary Club Basel-</a:t>
            </a:r>
            <a:r>
              <a:rPr lang="en-GB" dirty="0" err="1" smtClean="0"/>
              <a:t>Dreiländereck</a:t>
            </a:r>
            <a:r>
              <a:rPr lang="en-GB" dirty="0" smtClean="0"/>
              <a:t>, 27. </a:t>
            </a:r>
            <a:r>
              <a:rPr lang="en-GB" dirty="0" err="1" smtClean="0"/>
              <a:t>Februar</a:t>
            </a:r>
            <a:r>
              <a:rPr lang="en-GB" dirty="0" smtClean="0"/>
              <a:t> 2018</a:t>
            </a:r>
            <a:endParaRPr lang="en-GB" dirty="0"/>
          </a:p>
        </p:txBody>
      </p:sp>
      <p:sp>
        <p:nvSpPr>
          <p:cNvPr id="45" name="Textplatzhalter 4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12384230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593725" y="1692400"/>
            <a:ext cx="4824636" cy="3672408"/>
          </a:xfrm>
        </p:spPr>
        <p:txBody>
          <a:bodyPr/>
          <a:lstStyle/>
          <a:p>
            <a:pPr marL="0" indent="0">
              <a:buNone/>
            </a:pPr>
            <a:endParaRPr lang="en-GB" b="1" dirty="0"/>
          </a:p>
          <a:p>
            <a:pPr marL="0" indent="0">
              <a:buNone/>
            </a:pPr>
            <a:endParaRPr lang="en-GB" dirty="0" smtClean="0"/>
          </a:p>
          <a:p>
            <a:pPr marL="0" indent="0">
              <a:buNone/>
            </a:pPr>
            <a:endParaRPr lang="en-GB" dirty="0" smtClean="0"/>
          </a:p>
          <a:p>
            <a:endParaRPr lang="en-GB" dirty="0"/>
          </a:p>
          <a:p>
            <a:endParaRPr lang="en-GB" dirty="0"/>
          </a:p>
          <a:p>
            <a:endParaRPr lang="en-GB" dirty="0"/>
          </a:p>
          <a:p>
            <a:endParaRPr lang="en-GB" dirty="0"/>
          </a:p>
        </p:txBody>
      </p:sp>
      <p:sp>
        <p:nvSpPr>
          <p:cNvPr id="8" name="Foliennummernplatzhalter 7"/>
          <p:cNvSpPr>
            <a:spLocks noGrp="1"/>
          </p:cNvSpPr>
          <p:nvPr>
            <p:ph type="sldNum" sz="quarter" idx="14"/>
          </p:nvPr>
        </p:nvSpPr>
        <p:spPr/>
        <p:txBody>
          <a:bodyPr/>
          <a:lstStyle/>
          <a:p>
            <a:fld id="{FE455FE2-C337-4EA7-9B81-FD39E63E98CB}" type="slidenum">
              <a:rPr lang="de-DE" smtClean="0"/>
              <a:pPr/>
              <a:t>10</a:t>
            </a:fld>
            <a:endParaRPr lang="de-DE" dirty="0"/>
          </a:p>
        </p:txBody>
      </p:sp>
      <p:sp>
        <p:nvSpPr>
          <p:cNvPr id="10" name="Textfeld 9"/>
          <p:cNvSpPr txBox="1"/>
          <p:nvPr/>
        </p:nvSpPr>
        <p:spPr>
          <a:xfrm>
            <a:off x="234132" y="661196"/>
            <a:ext cx="9396861" cy="523220"/>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CH" sz="2800" b="0" u="none" strike="noStrike" kern="0" cap="none" spc="0" normalizeH="0" baseline="0" noProof="0" dirty="0" smtClean="0">
                <a:ln>
                  <a:noFill/>
                </a:ln>
                <a:solidFill>
                  <a:prstClr val="black"/>
                </a:solidFill>
                <a:effectLst/>
                <a:uLnTx/>
                <a:uFillTx/>
                <a:latin typeface="Calibri" panose="020F0502020204030204"/>
              </a:rPr>
              <a:t>Der Mensch begeht von Natur aus Fehler; </a:t>
            </a:r>
            <a:r>
              <a:rPr lang="de-CH" sz="2800" kern="0" dirty="0" err="1" smtClean="0">
                <a:solidFill>
                  <a:prstClr val="black"/>
                </a:solidFill>
                <a:latin typeface="Calibri" panose="020F0502020204030204"/>
              </a:rPr>
              <a:t>Errare</a:t>
            </a:r>
            <a:r>
              <a:rPr lang="de-CH" sz="2800" kern="0" dirty="0" smtClean="0">
                <a:solidFill>
                  <a:prstClr val="black"/>
                </a:solidFill>
                <a:latin typeface="Calibri" panose="020F0502020204030204"/>
              </a:rPr>
              <a:t> </a:t>
            </a:r>
            <a:r>
              <a:rPr lang="de-CH" sz="2800" kern="0" dirty="0" err="1" smtClean="0">
                <a:solidFill>
                  <a:prstClr val="black"/>
                </a:solidFill>
                <a:latin typeface="Calibri" panose="020F0502020204030204"/>
              </a:rPr>
              <a:t>humanum</a:t>
            </a:r>
            <a:r>
              <a:rPr lang="de-CH" sz="2800" kern="0" dirty="0" smtClean="0">
                <a:solidFill>
                  <a:prstClr val="black"/>
                </a:solidFill>
                <a:latin typeface="Calibri" panose="020F0502020204030204"/>
              </a:rPr>
              <a:t> </a:t>
            </a:r>
            <a:r>
              <a:rPr lang="de-CH" sz="2800" kern="0" dirty="0" err="1" smtClean="0">
                <a:solidFill>
                  <a:prstClr val="black"/>
                </a:solidFill>
                <a:latin typeface="Calibri" panose="020F0502020204030204"/>
              </a:rPr>
              <a:t>est</a:t>
            </a:r>
            <a:endParaRPr kumimoji="0" lang="de-CH" sz="2800" b="0" u="none" strike="noStrike" kern="0" cap="none" spc="0" normalizeH="0" baseline="0" noProof="0" dirty="0" smtClean="0">
              <a:ln>
                <a:noFill/>
              </a:ln>
              <a:solidFill>
                <a:prstClr val="black"/>
              </a:solidFill>
              <a:effectLst/>
              <a:uLnTx/>
              <a:uFillTx/>
              <a:latin typeface="Calibri" panose="020F0502020204030204"/>
            </a:endParaRPr>
          </a:p>
        </p:txBody>
      </p:sp>
      <p:pic>
        <p:nvPicPr>
          <p:cNvPr id="11" name="Grafik 10"/>
          <p:cNvPicPr>
            <a:picLocks noChangeAspect="1"/>
          </p:cNvPicPr>
          <p:nvPr/>
        </p:nvPicPr>
        <p:blipFill>
          <a:blip r:embed="rId3"/>
          <a:stretch>
            <a:fillRect/>
          </a:stretch>
        </p:blipFill>
        <p:spPr>
          <a:xfrm>
            <a:off x="378148" y="1264279"/>
            <a:ext cx="4968552" cy="3587362"/>
          </a:xfrm>
          <a:prstGeom prst="rect">
            <a:avLst/>
          </a:prstGeom>
        </p:spPr>
      </p:pic>
      <p:sp>
        <p:nvSpPr>
          <p:cNvPr id="12" name="Fußzeilenplatzhalter 2"/>
          <p:cNvSpPr>
            <a:spLocks noGrp="1"/>
          </p:cNvSpPr>
          <p:nvPr>
            <p:ph type="ftr" sz="quarter" idx="4294967295"/>
          </p:nvPr>
        </p:nvSpPr>
        <p:spPr>
          <a:xfrm>
            <a:off x="3608844" y="7100855"/>
            <a:ext cx="6552725" cy="360040"/>
          </a:xfrm>
          <a:prstGeom prst="rect">
            <a:avLst/>
          </a:prstGeom>
        </p:spPr>
        <p:txBody>
          <a:bodyPr/>
          <a:lstStyle/>
          <a:p>
            <a:pPr algn="just"/>
            <a:r>
              <a:rPr lang="de-DE" sz="1100" dirty="0" smtClean="0"/>
              <a:t>	© 2018, </a:t>
            </a:r>
            <a:r>
              <a:rPr lang="de-DE" sz="1100" dirty="0"/>
              <a:t>Lufthansa Aviation Training, </a:t>
            </a:r>
            <a:r>
              <a:rPr lang="en-GB" dirty="0"/>
              <a:t>Rotary Club Basel-</a:t>
            </a:r>
            <a:r>
              <a:rPr lang="en-GB" dirty="0" err="1"/>
              <a:t>Dreiländereck</a:t>
            </a:r>
            <a:r>
              <a:rPr lang="en-GB" dirty="0"/>
              <a:t>, 27. </a:t>
            </a:r>
            <a:r>
              <a:rPr lang="en-GB" dirty="0" err="1"/>
              <a:t>Februar</a:t>
            </a:r>
            <a:r>
              <a:rPr lang="en-GB" dirty="0"/>
              <a:t> 2018</a:t>
            </a:r>
          </a:p>
          <a:p>
            <a:pPr algn="just"/>
            <a:endParaRPr lang="de-DE" sz="1100" dirty="0"/>
          </a:p>
        </p:txBody>
      </p:sp>
      <p:sp>
        <p:nvSpPr>
          <p:cNvPr id="9" name="Textfeld 8"/>
          <p:cNvSpPr txBox="1"/>
          <p:nvPr/>
        </p:nvSpPr>
        <p:spPr>
          <a:xfrm>
            <a:off x="90116" y="4940581"/>
            <a:ext cx="10513168" cy="2000548"/>
          </a:xfrm>
          <a:prstGeom prst="rect">
            <a:avLst/>
          </a:prstGeom>
          <a:solidFill>
            <a:srgbClr val="E7E6E6">
              <a:lumMod val="90000"/>
            </a:srgbClr>
          </a:solidFill>
        </p:spPr>
        <p:txBody>
          <a:bodyPr wrap="square" rtlCol="0">
            <a:spAutoFit/>
          </a:bodyPr>
          <a:lstStyle/>
          <a:p>
            <a:pPr lvl="0" defTabSz="0">
              <a:defRPr/>
            </a:pPr>
            <a:r>
              <a:rPr lang="en-US" sz="3100" i="1" dirty="0" err="1" smtClean="0">
                <a:solidFill>
                  <a:prstClr val="black"/>
                </a:solidFill>
                <a:latin typeface="Calibri" panose="020F0502020204030204" pitchFamily="34" charset="0"/>
                <a:cs typeface="Calibri" panose="020F0502020204030204" pitchFamily="34" charset="0"/>
              </a:rPr>
              <a:t>Es</a:t>
            </a:r>
            <a:r>
              <a:rPr lang="en-US" sz="3100" i="1" dirty="0" smtClean="0">
                <a:solidFill>
                  <a:prstClr val="black"/>
                </a:solidFill>
                <a:latin typeface="Calibri" panose="020F0502020204030204" pitchFamily="34" charset="0"/>
                <a:cs typeface="Calibri" panose="020F0502020204030204" pitchFamily="34" charset="0"/>
              </a:rPr>
              <a:t> </a:t>
            </a:r>
            <a:r>
              <a:rPr lang="en-US" sz="3100" i="1" dirty="0" err="1" smtClean="0">
                <a:solidFill>
                  <a:prstClr val="black"/>
                </a:solidFill>
                <a:latin typeface="Calibri" panose="020F0502020204030204" pitchFamily="34" charset="0"/>
                <a:cs typeface="Calibri" panose="020F0502020204030204" pitchFamily="34" charset="0"/>
              </a:rPr>
              <a:t>kann</a:t>
            </a:r>
            <a:r>
              <a:rPr lang="en-US" sz="3100" i="1" dirty="0" smtClean="0">
                <a:solidFill>
                  <a:prstClr val="black"/>
                </a:solidFill>
                <a:latin typeface="Calibri" panose="020F0502020204030204" pitchFamily="34" charset="0"/>
                <a:cs typeface="Calibri" panose="020F0502020204030204" pitchFamily="34" charset="0"/>
              </a:rPr>
              <a:t> </a:t>
            </a:r>
            <a:r>
              <a:rPr lang="en-US" sz="3100" i="1" dirty="0" err="1" smtClean="0">
                <a:solidFill>
                  <a:prstClr val="black"/>
                </a:solidFill>
                <a:latin typeface="Calibri" panose="020F0502020204030204" pitchFamily="34" charset="0"/>
                <a:cs typeface="Calibri" panose="020F0502020204030204" pitchFamily="34" charset="0"/>
              </a:rPr>
              <a:t>nicht</a:t>
            </a:r>
            <a:r>
              <a:rPr lang="en-US" sz="3100" i="1" dirty="0" smtClean="0">
                <a:solidFill>
                  <a:prstClr val="black"/>
                </a:solidFill>
                <a:latin typeface="Calibri" panose="020F0502020204030204" pitchFamily="34" charset="0"/>
                <a:cs typeface="Calibri" panose="020F0502020204030204" pitchFamily="34" charset="0"/>
              </a:rPr>
              <a:t> das </a:t>
            </a:r>
            <a:r>
              <a:rPr lang="en-US" sz="3100" i="1" dirty="0" err="1" smtClean="0">
                <a:solidFill>
                  <a:prstClr val="black"/>
                </a:solidFill>
                <a:latin typeface="Calibri" panose="020F0502020204030204" pitchFamily="34" charset="0"/>
                <a:cs typeface="Calibri" panose="020F0502020204030204" pitchFamily="34" charset="0"/>
              </a:rPr>
              <a:t>Ziel</a:t>
            </a:r>
            <a:r>
              <a:rPr lang="en-US" sz="3100" i="1" dirty="0" smtClean="0">
                <a:solidFill>
                  <a:prstClr val="black"/>
                </a:solidFill>
                <a:latin typeface="Calibri" panose="020F0502020204030204" pitchFamily="34" charset="0"/>
                <a:cs typeface="Calibri" panose="020F0502020204030204" pitchFamily="34" charset="0"/>
              </a:rPr>
              <a:t> sein, </a:t>
            </a:r>
            <a:r>
              <a:rPr lang="en-US" sz="3100" i="1" dirty="0" err="1" smtClean="0">
                <a:solidFill>
                  <a:prstClr val="black"/>
                </a:solidFill>
                <a:latin typeface="Calibri" panose="020F0502020204030204" pitchFamily="34" charset="0"/>
                <a:cs typeface="Calibri" panose="020F0502020204030204" pitchFamily="34" charset="0"/>
              </a:rPr>
              <a:t>fehlerlos</a:t>
            </a:r>
            <a:r>
              <a:rPr lang="en-US" sz="3100" i="1" dirty="0" smtClean="0">
                <a:solidFill>
                  <a:prstClr val="black"/>
                </a:solidFill>
                <a:latin typeface="Calibri" panose="020F0502020204030204" pitchFamily="34" charset="0"/>
                <a:cs typeface="Calibri" panose="020F0502020204030204" pitchFamily="34" charset="0"/>
              </a:rPr>
              <a:t> </a:t>
            </a:r>
            <a:r>
              <a:rPr lang="en-US" sz="3100" i="1" dirty="0" err="1" smtClean="0">
                <a:solidFill>
                  <a:prstClr val="black"/>
                </a:solidFill>
                <a:latin typeface="Calibri" panose="020F0502020204030204" pitchFamily="34" charset="0"/>
                <a:cs typeface="Calibri" panose="020F0502020204030204" pitchFamily="34" charset="0"/>
              </a:rPr>
              <a:t>im</a:t>
            </a:r>
            <a:r>
              <a:rPr lang="en-US" sz="3100" i="1" dirty="0" smtClean="0">
                <a:solidFill>
                  <a:prstClr val="black"/>
                </a:solidFill>
                <a:latin typeface="Calibri" panose="020F0502020204030204" pitchFamily="34" charset="0"/>
                <a:cs typeface="Calibri" panose="020F0502020204030204" pitchFamily="34" charset="0"/>
              </a:rPr>
              <a:t> Cockpit </a:t>
            </a:r>
            <a:r>
              <a:rPr lang="en-US" sz="3100" i="1" dirty="0" err="1" smtClean="0">
                <a:solidFill>
                  <a:prstClr val="black"/>
                </a:solidFill>
                <a:latin typeface="Calibri" panose="020F0502020204030204" pitchFamily="34" charset="0"/>
                <a:cs typeface="Calibri" panose="020F0502020204030204" pitchFamily="34" charset="0"/>
              </a:rPr>
              <a:t>zu</a:t>
            </a:r>
            <a:r>
              <a:rPr lang="en-US" sz="3100" i="1" dirty="0" smtClean="0">
                <a:solidFill>
                  <a:prstClr val="black"/>
                </a:solidFill>
                <a:latin typeface="Calibri" panose="020F0502020204030204" pitchFamily="34" charset="0"/>
                <a:cs typeface="Calibri" panose="020F0502020204030204" pitchFamily="34" charset="0"/>
              </a:rPr>
              <a:t> </a:t>
            </a:r>
            <a:r>
              <a:rPr lang="en-US" sz="3100" i="1" dirty="0" err="1" smtClean="0">
                <a:solidFill>
                  <a:prstClr val="black"/>
                </a:solidFill>
                <a:latin typeface="Calibri" panose="020F0502020204030204" pitchFamily="34" charset="0"/>
                <a:cs typeface="Calibri" panose="020F0502020204030204" pitchFamily="34" charset="0"/>
              </a:rPr>
              <a:t>arbeiten</a:t>
            </a:r>
            <a:r>
              <a:rPr lang="en-US" sz="3100" i="1" dirty="0" smtClean="0">
                <a:solidFill>
                  <a:prstClr val="black"/>
                </a:solidFill>
                <a:latin typeface="Calibri" panose="020F0502020204030204" pitchFamily="34" charset="0"/>
                <a:cs typeface="Calibri" panose="020F0502020204030204" pitchFamily="34" charset="0"/>
              </a:rPr>
              <a:t>. </a:t>
            </a:r>
            <a:r>
              <a:rPr lang="en-US" sz="3100" i="1" dirty="0" err="1">
                <a:solidFill>
                  <a:prstClr val="black"/>
                </a:solidFill>
                <a:latin typeface="Calibri" panose="020F0502020204030204" pitchFamily="34" charset="0"/>
                <a:cs typeface="Calibri" panose="020F0502020204030204" pitchFamily="34" charset="0"/>
              </a:rPr>
              <a:t>Diese</a:t>
            </a:r>
            <a:r>
              <a:rPr lang="en-US" sz="3100" i="1" dirty="0">
                <a:solidFill>
                  <a:prstClr val="black"/>
                </a:solidFill>
                <a:latin typeface="Calibri" panose="020F0502020204030204" pitchFamily="34" charset="0"/>
                <a:cs typeface="Calibri" panose="020F0502020204030204" pitchFamily="34" charset="0"/>
              </a:rPr>
              <a:t> </a:t>
            </a:r>
            <a:r>
              <a:rPr lang="en-US" sz="3100" i="1" dirty="0" err="1">
                <a:solidFill>
                  <a:prstClr val="black"/>
                </a:solidFill>
                <a:latin typeface="Calibri" panose="020F0502020204030204" pitchFamily="34" charset="0"/>
                <a:cs typeface="Calibri" panose="020F0502020204030204" pitchFamily="34" charset="0"/>
              </a:rPr>
              <a:t>Erwartung</a:t>
            </a:r>
            <a:r>
              <a:rPr lang="en-US" sz="3100" i="1" dirty="0">
                <a:solidFill>
                  <a:prstClr val="black"/>
                </a:solidFill>
                <a:latin typeface="Calibri" panose="020F0502020204030204" pitchFamily="34" charset="0"/>
                <a:cs typeface="Calibri" panose="020F0502020204030204" pitchFamily="34" charset="0"/>
              </a:rPr>
              <a:t> </a:t>
            </a:r>
            <a:r>
              <a:rPr lang="en-US" sz="3100" i="1" dirty="0" err="1">
                <a:solidFill>
                  <a:prstClr val="black"/>
                </a:solidFill>
                <a:latin typeface="Calibri" panose="020F0502020204030204" pitchFamily="34" charset="0"/>
                <a:cs typeface="Calibri" panose="020F0502020204030204" pitchFamily="34" charset="0"/>
              </a:rPr>
              <a:t>ist</a:t>
            </a:r>
            <a:r>
              <a:rPr lang="en-US" sz="3100" i="1" dirty="0">
                <a:solidFill>
                  <a:prstClr val="black"/>
                </a:solidFill>
                <a:latin typeface="Calibri" panose="020F0502020204030204" pitchFamily="34" charset="0"/>
                <a:cs typeface="Calibri" panose="020F0502020204030204" pitchFamily="34" charset="0"/>
              </a:rPr>
              <a:t> </a:t>
            </a:r>
            <a:r>
              <a:rPr lang="en-US" sz="3100" i="1" dirty="0" err="1">
                <a:solidFill>
                  <a:prstClr val="black"/>
                </a:solidFill>
                <a:latin typeface="Calibri" panose="020F0502020204030204" pitchFamily="34" charset="0"/>
                <a:cs typeface="Calibri" panose="020F0502020204030204" pitchFamily="34" charset="0"/>
              </a:rPr>
              <a:t>unrealistisch</a:t>
            </a:r>
            <a:r>
              <a:rPr lang="en-US" sz="3100" i="1" dirty="0">
                <a:solidFill>
                  <a:prstClr val="black"/>
                </a:solidFill>
                <a:latin typeface="Calibri" panose="020F0502020204030204" pitchFamily="34" charset="0"/>
                <a:cs typeface="Calibri" panose="020F0502020204030204" pitchFamily="34" charset="0"/>
              </a:rPr>
              <a:t>. </a:t>
            </a:r>
            <a:r>
              <a:rPr lang="en-US" sz="3100" i="1" dirty="0" err="1">
                <a:solidFill>
                  <a:prstClr val="black"/>
                </a:solidFill>
                <a:latin typeface="Calibri" panose="020F0502020204030204" pitchFamily="34" charset="0"/>
                <a:cs typeface="Calibri" panose="020F0502020204030204" pitchFamily="34" charset="0"/>
              </a:rPr>
              <a:t>Vielmehr</a:t>
            </a:r>
            <a:r>
              <a:rPr lang="en-US" sz="3100" i="1" dirty="0">
                <a:solidFill>
                  <a:prstClr val="black"/>
                </a:solidFill>
                <a:latin typeface="Calibri" panose="020F0502020204030204" pitchFamily="34" charset="0"/>
                <a:cs typeface="Calibri" panose="020F0502020204030204" pitchFamily="34" charset="0"/>
              </a:rPr>
              <a:t> </a:t>
            </a:r>
            <a:r>
              <a:rPr lang="en-US" sz="3100" i="1" dirty="0" err="1">
                <a:solidFill>
                  <a:prstClr val="black"/>
                </a:solidFill>
                <a:latin typeface="Calibri" panose="020F0502020204030204" pitchFamily="34" charset="0"/>
                <a:cs typeface="Calibri" panose="020F0502020204030204" pitchFamily="34" charset="0"/>
              </a:rPr>
              <a:t>geht</a:t>
            </a:r>
            <a:r>
              <a:rPr lang="en-US" sz="3100" i="1" dirty="0">
                <a:solidFill>
                  <a:prstClr val="black"/>
                </a:solidFill>
                <a:latin typeface="Calibri" panose="020F0502020204030204" pitchFamily="34" charset="0"/>
                <a:cs typeface="Calibri" panose="020F0502020204030204" pitchFamily="34" charset="0"/>
              </a:rPr>
              <a:t> </a:t>
            </a:r>
            <a:r>
              <a:rPr lang="en-US" sz="3100" i="1" dirty="0" err="1">
                <a:solidFill>
                  <a:prstClr val="black"/>
                </a:solidFill>
                <a:latin typeface="Calibri" panose="020F0502020204030204" pitchFamily="34" charset="0"/>
                <a:cs typeface="Calibri" panose="020F0502020204030204" pitchFamily="34" charset="0"/>
              </a:rPr>
              <a:t>es</a:t>
            </a:r>
            <a:r>
              <a:rPr lang="en-US" sz="3100" i="1" dirty="0">
                <a:solidFill>
                  <a:prstClr val="black"/>
                </a:solidFill>
                <a:latin typeface="Calibri" panose="020F0502020204030204" pitchFamily="34" charset="0"/>
                <a:cs typeface="Calibri" panose="020F0502020204030204" pitchFamily="34" charset="0"/>
              </a:rPr>
              <a:t> um </a:t>
            </a:r>
            <a:r>
              <a:rPr lang="en-US" sz="3100" i="1" dirty="0" err="1" smtClean="0">
                <a:solidFill>
                  <a:prstClr val="black"/>
                </a:solidFill>
                <a:latin typeface="Calibri" panose="020F0502020204030204" pitchFamily="34" charset="0"/>
                <a:cs typeface="Calibri" panose="020F0502020204030204" pitchFamily="34" charset="0"/>
              </a:rPr>
              <a:t>eine</a:t>
            </a:r>
            <a:r>
              <a:rPr lang="en-US" sz="3100" i="1" dirty="0" smtClean="0">
                <a:solidFill>
                  <a:prstClr val="black"/>
                </a:solidFill>
                <a:latin typeface="Calibri" panose="020F0502020204030204" pitchFamily="34" charset="0"/>
                <a:cs typeface="Calibri" panose="020F0502020204030204" pitchFamily="34" charset="0"/>
              </a:rPr>
              <a:t> </a:t>
            </a:r>
            <a:r>
              <a:rPr lang="en-US" sz="3100" i="1" dirty="0" err="1" smtClean="0">
                <a:solidFill>
                  <a:prstClr val="black"/>
                </a:solidFill>
                <a:latin typeface="Calibri" panose="020F0502020204030204" pitchFamily="34" charset="0"/>
                <a:cs typeface="Calibri" panose="020F0502020204030204" pitchFamily="34" charset="0"/>
              </a:rPr>
              <a:t>aufmerksame</a:t>
            </a:r>
            <a:r>
              <a:rPr lang="en-US" sz="3100" i="1" dirty="0" smtClean="0">
                <a:solidFill>
                  <a:prstClr val="black"/>
                </a:solidFill>
                <a:latin typeface="Calibri" panose="020F0502020204030204" pitchFamily="34" charset="0"/>
                <a:cs typeface="Calibri" panose="020F0502020204030204" pitchFamily="34" charset="0"/>
              </a:rPr>
              <a:t> </a:t>
            </a:r>
            <a:r>
              <a:rPr lang="en-US" sz="3100" i="1" dirty="0" err="1" smtClean="0">
                <a:solidFill>
                  <a:prstClr val="black"/>
                </a:solidFill>
                <a:latin typeface="Calibri" panose="020F0502020204030204" pitchFamily="34" charset="0"/>
                <a:cs typeface="Calibri" panose="020F0502020204030204" pitchFamily="34" charset="0"/>
              </a:rPr>
              <a:t>Ausschau</a:t>
            </a:r>
            <a:r>
              <a:rPr lang="en-US" sz="3100" i="1" dirty="0" smtClean="0">
                <a:solidFill>
                  <a:prstClr val="black"/>
                </a:solidFill>
                <a:latin typeface="Calibri" panose="020F0502020204030204" pitchFamily="34" charset="0"/>
                <a:cs typeface="Calibri" panose="020F0502020204030204" pitchFamily="34" charset="0"/>
              </a:rPr>
              <a:t> </a:t>
            </a:r>
            <a:r>
              <a:rPr lang="en-US" sz="3100" i="1" smtClean="0">
                <a:solidFill>
                  <a:prstClr val="black"/>
                </a:solidFill>
                <a:latin typeface="Calibri" panose="020F0502020204030204" pitchFamily="34" charset="0"/>
                <a:cs typeface="Calibri" panose="020F0502020204030204" pitchFamily="34" charset="0"/>
              </a:rPr>
              <a:t>auf mögliche Bedrohungen, </a:t>
            </a:r>
            <a:r>
              <a:rPr lang="en-US" sz="3100" i="1" err="1" smtClean="0">
                <a:solidFill>
                  <a:prstClr val="black"/>
                </a:solidFill>
                <a:latin typeface="Calibri" panose="020F0502020204030204" pitchFamily="34" charset="0"/>
                <a:cs typeface="Calibri" panose="020F0502020204030204" pitchFamily="34" charset="0"/>
              </a:rPr>
              <a:t>sowie</a:t>
            </a:r>
            <a:r>
              <a:rPr lang="en-US" sz="3100" i="1" smtClean="0">
                <a:solidFill>
                  <a:prstClr val="black"/>
                </a:solidFill>
                <a:latin typeface="Calibri" panose="020F0502020204030204" pitchFamily="34" charset="0"/>
                <a:cs typeface="Calibri" panose="020F0502020204030204" pitchFamily="34" charset="0"/>
              </a:rPr>
              <a:t> um einen </a:t>
            </a:r>
            <a:r>
              <a:rPr lang="en-US" sz="3100" i="1" dirty="0" err="1" smtClean="0">
                <a:solidFill>
                  <a:prstClr val="black"/>
                </a:solidFill>
                <a:latin typeface="Calibri" panose="020F0502020204030204" pitchFamily="34" charset="0"/>
                <a:cs typeface="Calibri" panose="020F0502020204030204" pitchFamily="34" charset="0"/>
              </a:rPr>
              <a:t>differenzierten</a:t>
            </a:r>
            <a:r>
              <a:rPr lang="en-US" sz="3100" i="1" dirty="0" smtClean="0">
                <a:solidFill>
                  <a:prstClr val="black"/>
                </a:solidFill>
                <a:latin typeface="Calibri" panose="020F0502020204030204" pitchFamily="34" charset="0"/>
                <a:cs typeface="Calibri" panose="020F0502020204030204" pitchFamily="34" charset="0"/>
              </a:rPr>
              <a:t> </a:t>
            </a:r>
            <a:r>
              <a:rPr lang="en-US" sz="3100" i="1" dirty="0" err="1" smtClean="0">
                <a:solidFill>
                  <a:prstClr val="black"/>
                </a:solidFill>
                <a:latin typeface="Calibri" panose="020F0502020204030204" pitchFamily="34" charset="0"/>
                <a:cs typeface="Calibri" panose="020F0502020204030204" pitchFamily="34" charset="0"/>
              </a:rPr>
              <a:t>Umgang</a:t>
            </a:r>
            <a:r>
              <a:rPr lang="en-US" sz="3100" i="1" dirty="0" smtClean="0">
                <a:solidFill>
                  <a:prstClr val="black"/>
                </a:solidFill>
                <a:latin typeface="Calibri" panose="020F0502020204030204" pitchFamily="34" charset="0"/>
                <a:cs typeface="Calibri" panose="020F0502020204030204" pitchFamily="34" charset="0"/>
              </a:rPr>
              <a:t> </a:t>
            </a:r>
            <a:r>
              <a:rPr lang="en-US" sz="3100" i="1" dirty="0" err="1" smtClean="0">
                <a:solidFill>
                  <a:prstClr val="black"/>
                </a:solidFill>
                <a:latin typeface="Calibri" panose="020F0502020204030204" pitchFamily="34" charset="0"/>
                <a:cs typeface="Calibri" panose="020F0502020204030204" pitchFamily="34" charset="0"/>
              </a:rPr>
              <a:t>mit</a:t>
            </a:r>
            <a:r>
              <a:rPr lang="en-US" sz="3100" i="1" dirty="0" smtClean="0">
                <a:solidFill>
                  <a:prstClr val="black"/>
                </a:solidFill>
                <a:latin typeface="Calibri" panose="020F0502020204030204" pitchFamily="34" charset="0"/>
                <a:cs typeface="Calibri" panose="020F0502020204030204" pitchFamily="34" charset="0"/>
              </a:rPr>
              <a:t> </a:t>
            </a:r>
            <a:r>
              <a:rPr lang="en-US" sz="3100" i="1" dirty="0" err="1" smtClean="0">
                <a:solidFill>
                  <a:prstClr val="black"/>
                </a:solidFill>
                <a:latin typeface="Calibri" panose="020F0502020204030204" pitchFamily="34" charset="0"/>
                <a:cs typeface="Calibri" panose="020F0502020204030204" pitchFamily="34" charset="0"/>
              </a:rPr>
              <a:t>gemachten</a:t>
            </a:r>
            <a:r>
              <a:rPr lang="en-US" sz="3100" i="1" dirty="0" smtClean="0">
                <a:solidFill>
                  <a:prstClr val="black"/>
                </a:solidFill>
                <a:latin typeface="Calibri" panose="020F0502020204030204" pitchFamily="34" charset="0"/>
                <a:cs typeface="Calibri" panose="020F0502020204030204" pitchFamily="34" charset="0"/>
              </a:rPr>
              <a:t> </a:t>
            </a:r>
            <a:r>
              <a:rPr lang="en-US" sz="3100" i="1" dirty="0" err="1">
                <a:solidFill>
                  <a:prstClr val="black"/>
                </a:solidFill>
                <a:latin typeface="Calibri" panose="020F0502020204030204" pitchFamily="34" charset="0"/>
                <a:cs typeface="Calibri" panose="020F0502020204030204" pitchFamily="34" charset="0"/>
              </a:rPr>
              <a:t>Fehlern</a:t>
            </a:r>
            <a:r>
              <a:rPr lang="en-US" sz="3100" i="1" dirty="0">
                <a:solidFill>
                  <a:prstClr val="blac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48356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593725" y="1692400"/>
            <a:ext cx="4824636" cy="3672408"/>
          </a:xfrm>
        </p:spPr>
        <p:txBody>
          <a:bodyPr/>
          <a:lstStyle/>
          <a:p>
            <a:pPr marL="0" indent="0">
              <a:buNone/>
            </a:pPr>
            <a:endParaRPr lang="en-GB" b="1" dirty="0"/>
          </a:p>
          <a:p>
            <a:pPr marL="0" indent="0">
              <a:buNone/>
            </a:pPr>
            <a:endParaRPr lang="en-GB" dirty="0" smtClean="0"/>
          </a:p>
          <a:p>
            <a:pPr marL="0" indent="0">
              <a:buNone/>
            </a:pPr>
            <a:endParaRPr lang="en-GB" dirty="0" smtClean="0"/>
          </a:p>
          <a:p>
            <a:endParaRPr lang="en-GB" dirty="0"/>
          </a:p>
          <a:p>
            <a:endParaRPr lang="en-GB" dirty="0"/>
          </a:p>
          <a:p>
            <a:endParaRPr lang="en-GB" dirty="0"/>
          </a:p>
          <a:p>
            <a:endParaRPr lang="en-GB" dirty="0"/>
          </a:p>
        </p:txBody>
      </p:sp>
      <p:sp>
        <p:nvSpPr>
          <p:cNvPr id="8" name="Foliennummernplatzhalter 7"/>
          <p:cNvSpPr>
            <a:spLocks noGrp="1"/>
          </p:cNvSpPr>
          <p:nvPr>
            <p:ph type="sldNum" sz="quarter" idx="14"/>
          </p:nvPr>
        </p:nvSpPr>
        <p:spPr/>
        <p:txBody>
          <a:bodyPr/>
          <a:lstStyle/>
          <a:p>
            <a:fld id="{FE455FE2-C337-4EA7-9B81-FD39E63E98CB}" type="slidenum">
              <a:rPr lang="de-DE" smtClean="0"/>
              <a:pPr/>
              <a:t>11</a:t>
            </a:fld>
            <a:endParaRPr lang="de-DE" dirty="0"/>
          </a:p>
        </p:txBody>
      </p:sp>
      <p:sp>
        <p:nvSpPr>
          <p:cNvPr id="10" name="Textfeld 9"/>
          <p:cNvSpPr txBox="1"/>
          <p:nvPr/>
        </p:nvSpPr>
        <p:spPr>
          <a:xfrm>
            <a:off x="234132" y="661196"/>
            <a:ext cx="9396861" cy="523220"/>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CH" sz="2800" kern="0" dirty="0" smtClean="0">
                <a:solidFill>
                  <a:prstClr val="black"/>
                </a:solidFill>
                <a:latin typeface="Calibri" panose="020F0502020204030204"/>
              </a:rPr>
              <a:t>Richtig oder Falsch – Besser oder schlechter</a:t>
            </a:r>
            <a:endParaRPr kumimoji="0" lang="de-CH" sz="2800" b="0" u="none" strike="noStrike" kern="0" cap="none" spc="0" normalizeH="0" baseline="0" noProof="0" dirty="0" smtClean="0">
              <a:ln>
                <a:noFill/>
              </a:ln>
              <a:solidFill>
                <a:prstClr val="black"/>
              </a:solidFill>
              <a:effectLst/>
              <a:uLnTx/>
              <a:uFillTx/>
              <a:latin typeface="Calibri" panose="020F0502020204030204"/>
            </a:endParaRPr>
          </a:p>
        </p:txBody>
      </p:sp>
      <p:sp>
        <p:nvSpPr>
          <p:cNvPr id="12" name="Fußzeilenplatzhalter 2"/>
          <p:cNvSpPr>
            <a:spLocks noGrp="1"/>
          </p:cNvSpPr>
          <p:nvPr>
            <p:ph type="ftr" sz="quarter" idx="4294967295"/>
          </p:nvPr>
        </p:nvSpPr>
        <p:spPr>
          <a:xfrm>
            <a:off x="3608844" y="7100855"/>
            <a:ext cx="6552725" cy="360040"/>
          </a:xfrm>
          <a:prstGeom prst="rect">
            <a:avLst/>
          </a:prstGeom>
        </p:spPr>
        <p:txBody>
          <a:bodyPr/>
          <a:lstStyle/>
          <a:p>
            <a:pPr algn="just"/>
            <a:r>
              <a:rPr lang="de-DE" sz="1100" dirty="0" smtClean="0"/>
              <a:t>	© 2018, </a:t>
            </a:r>
            <a:r>
              <a:rPr lang="de-DE" sz="1100" dirty="0"/>
              <a:t>Lufthansa Aviation Training, </a:t>
            </a:r>
            <a:r>
              <a:rPr lang="en-GB" dirty="0"/>
              <a:t>Rotary Club Basel-</a:t>
            </a:r>
            <a:r>
              <a:rPr lang="en-GB" dirty="0" err="1"/>
              <a:t>Dreiländereck</a:t>
            </a:r>
            <a:r>
              <a:rPr lang="en-GB" dirty="0"/>
              <a:t>, 27. </a:t>
            </a:r>
            <a:r>
              <a:rPr lang="en-GB" dirty="0" err="1"/>
              <a:t>Februar</a:t>
            </a:r>
            <a:r>
              <a:rPr lang="en-GB" dirty="0"/>
              <a:t> 2018</a:t>
            </a:r>
          </a:p>
          <a:p>
            <a:pPr algn="just"/>
            <a:endParaRPr lang="de-DE" sz="1100" dirty="0"/>
          </a:p>
        </p:txBody>
      </p:sp>
      <p:pic>
        <p:nvPicPr>
          <p:cNvPr id="13" name="Picture 3" descr="Z:\Users\SKMI\Desktop\train[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34762" y="1548383"/>
            <a:ext cx="7167197" cy="4615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832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9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8" name="Foliennummernplatzhalter 7"/>
          <p:cNvSpPr>
            <a:spLocks noGrp="1"/>
          </p:cNvSpPr>
          <p:nvPr>
            <p:ph type="sldNum" sz="quarter" idx="14"/>
          </p:nvPr>
        </p:nvSpPr>
        <p:spPr/>
        <p:txBody>
          <a:bodyPr/>
          <a:lstStyle/>
          <a:p>
            <a:fld id="{FE455FE2-C337-4EA7-9B81-FD39E63E98CB}" type="slidenum">
              <a:rPr lang="de-DE" smtClean="0"/>
              <a:pPr/>
              <a:t>12</a:t>
            </a:fld>
            <a:endParaRPr lang="de-DE" dirty="0"/>
          </a:p>
        </p:txBody>
      </p:sp>
      <p:sp>
        <p:nvSpPr>
          <p:cNvPr id="6" name="Textfeld 5"/>
          <p:cNvSpPr txBox="1"/>
          <p:nvPr/>
        </p:nvSpPr>
        <p:spPr>
          <a:xfrm>
            <a:off x="954212" y="2266152"/>
            <a:ext cx="6120680" cy="4524315"/>
          </a:xfrm>
          <a:prstGeom prst="rect">
            <a:avLst/>
          </a:prstGeom>
          <a:noFill/>
        </p:spPr>
        <p:txBody>
          <a:bodyPr wrap="square" rtlCol="0">
            <a:spAutoFit/>
          </a:bodyPr>
          <a:lstStyle/>
          <a:p>
            <a:pPr marL="342900" lvl="0" indent="-342900" defTabSz="0">
              <a:buFont typeface="Wingdings" panose="05000000000000000000" pitchFamily="2" charset="2"/>
              <a:buChar char="Ø"/>
              <a:defRPr/>
            </a:pPr>
            <a:r>
              <a:rPr lang="en-US" sz="2400" dirty="0" err="1" smtClean="0">
                <a:solidFill>
                  <a:prstClr val="black"/>
                </a:solidFill>
                <a:latin typeface="Arial" panose="020B0604020202020204" pitchFamily="34" charset="0"/>
                <a:cs typeface="Arial" panose="020B0604020202020204" pitchFamily="34" charset="0"/>
              </a:rPr>
              <a:t>Holistischer</a:t>
            </a:r>
            <a:r>
              <a:rPr lang="en-US" sz="2400" dirty="0" smtClean="0">
                <a:solidFill>
                  <a:prstClr val="black"/>
                </a:solidFill>
                <a:latin typeface="Arial" panose="020B0604020202020204" pitchFamily="34" charset="0"/>
                <a:cs typeface="Arial" panose="020B0604020202020204" pitchFamily="34" charset="0"/>
              </a:rPr>
              <a:t> Ansatz</a:t>
            </a:r>
          </a:p>
          <a:p>
            <a:pPr marL="342900" lvl="0" indent="-342900" defTabSz="0">
              <a:buFont typeface="Wingdings" panose="05000000000000000000" pitchFamily="2" charset="2"/>
              <a:buChar char="Ø"/>
              <a:defRPr/>
            </a:pPr>
            <a:endParaRPr lang="en-US" sz="2400" dirty="0">
              <a:solidFill>
                <a:prstClr val="black"/>
              </a:solidFill>
              <a:latin typeface="Arial" panose="020B0604020202020204" pitchFamily="34" charset="0"/>
              <a:cs typeface="Arial" panose="020B0604020202020204" pitchFamily="34" charset="0"/>
            </a:endParaRPr>
          </a:p>
          <a:p>
            <a:pPr marL="342900" lvl="0" indent="-342900" defTabSz="0">
              <a:buFont typeface="Wingdings" panose="05000000000000000000" pitchFamily="2" charset="2"/>
              <a:buChar char="Ø"/>
              <a:defRPr/>
            </a:pPr>
            <a:r>
              <a:rPr lang="en-US" sz="2400" dirty="0" err="1" smtClean="0">
                <a:solidFill>
                  <a:prstClr val="black"/>
                </a:solidFill>
                <a:latin typeface="Arial" panose="020B0604020202020204" pitchFamily="34" charset="0"/>
                <a:cs typeface="Arial" panose="020B0604020202020204" pitchFamily="34" charset="0"/>
              </a:rPr>
              <a:t>Entwickeln</a:t>
            </a:r>
            <a:r>
              <a:rPr lang="en-US" sz="2400" dirty="0" smtClean="0">
                <a:solidFill>
                  <a:prstClr val="black"/>
                </a:solidFill>
                <a:latin typeface="Arial" panose="020B0604020202020204" pitchFamily="34" charset="0"/>
                <a:cs typeface="Arial" panose="020B0604020202020204" pitchFamily="34" charset="0"/>
              </a:rPr>
              <a:t> </a:t>
            </a:r>
            <a:r>
              <a:rPr lang="en-US" sz="2400" dirty="0" err="1" smtClean="0">
                <a:solidFill>
                  <a:prstClr val="black"/>
                </a:solidFill>
                <a:latin typeface="Arial" panose="020B0604020202020204" pitchFamily="34" charset="0"/>
                <a:cs typeface="Arial" panose="020B0604020202020204" pitchFamily="34" charset="0"/>
              </a:rPr>
              <a:t>einer</a:t>
            </a:r>
            <a:r>
              <a:rPr lang="en-US" sz="2400" dirty="0" smtClean="0">
                <a:solidFill>
                  <a:prstClr val="black"/>
                </a:solidFill>
                <a:latin typeface="Arial" panose="020B0604020202020204" pitchFamily="34" charset="0"/>
                <a:cs typeface="Arial" panose="020B0604020202020204" pitchFamily="34" charset="0"/>
              </a:rPr>
              <a:t> </a:t>
            </a:r>
            <a:r>
              <a:rPr lang="en-US" sz="2400" dirty="0" err="1" smtClean="0">
                <a:solidFill>
                  <a:prstClr val="black"/>
                </a:solidFill>
                <a:latin typeface="Arial" panose="020B0604020202020204" pitchFamily="34" charset="0"/>
                <a:cs typeface="Arial" panose="020B0604020202020204" pitchFamily="34" charset="0"/>
              </a:rPr>
              <a:t>Verhaltens-Strategie</a:t>
            </a:r>
            <a:r>
              <a:rPr lang="en-US" sz="2400" dirty="0" smtClean="0">
                <a:solidFill>
                  <a:prstClr val="black"/>
                </a:solidFill>
                <a:latin typeface="Arial" panose="020B0604020202020204" pitchFamily="34" charset="0"/>
                <a:cs typeface="Arial" panose="020B0604020202020204" pitchFamily="34" charset="0"/>
              </a:rPr>
              <a:t> </a:t>
            </a:r>
            <a:r>
              <a:rPr lang="en-US" sz="2400" dirty="0" err="1" smtClean="0">
                <a:solidFill>
                  <a:prstClr val="black"/>
                </a:solidFill>
                <a:latin typeface="Arial" panose="020B0604020202020204" pitchFamily="34" charset="0"/>
                <a:cs typeface="Arial" panose="020B0604020202020204" pitchFamily="34" charset="0"/>
              </a:rPr>
              <a:t>bei</a:t>
            </a:r>
            <a:r>
              <a:rPr lang="en-US" sz="2400" dirty="0" smtClean="0">
                <a:solidFill>
                  <a:prstClr val="black"/>
                </a:solidFill>
                <a:latin typeface="Arial" panose="020B0604020202020204" pitchFamily="34" charset="0"/>
                <a:cs typeface="Arial" panose="020B0604020202020204" pitchFamily="34" charset="0"/>
              </a:rPr>
              <a:t> </a:t>
            </a:r>
            <a:r>
              <a:rPr lang="en-US" sz="2400" dirty="0" err="1" smtClean="0">
                <a:solidFill>
                  <a:prstClr val="black"/>
                </a:solidFill>
                <a:latin typeface="Arial" panose="020B0604020202020204" pitchFamily="34" charset="0"/>
                <a:cs typeface="Arial" panose="020B0604020202020204" pitchFamily="34" charset="0"/>
              </a:rPr>
              <a:t>Problemlösung</a:t>
            </a:r>
            <a:endParaRPr lang="en-US" sz="2400" dirty="0" smtClean="0">
              <a:solidFill>
                <a:prstClr val="black"/>
              </a:solidFill>
              <a:latin typeface="Arial" panose="020B0604020202020204" pitchFamily="34" charset="0"/>
              <a:cs typeface="Arial" panose="020B0604020202020204" pitchFamily="34" charset="0"/>
            </a:endParaRPr>
          </a:p>
          <a:p>
            <a:pPr marL="342900" lvl="0" indent="-342900" defTabSz="0">
              <a:buFont typeface="Wingdings" panose="05000000000000000000" pitchFamily="2" charset="2"/>
              <a:buChar char="Ø"/>
              <a:defRPr/>
            </a:pPr>
            <a:endParaRPr lang="en-US" sz="2400" dirty="0">
              <a:solidFill>
                <a:prstClr val="black"/>
              </a:solidFill>
              <a:latin typeface="Arial" panose="020B0604020202020204" pitchFamily="34" charset="0"/>
              <a:cs typeface="Arial" panose="020B0604020202020204" pitchFamily="34" charset="0"/>
            </a:endParaRPr>
          </a:p>
          <a:p>
            <a:pPr marL="342900" lvl="0" indent="-342900" defTabSz="0">
              <a:buFont typeface="Wingdings" panose="05000000000000000000" pitchFamily="2" charset="2"/>
              <a:buChar char="Ø"/>
              <a:defRPr/>
            </a:pPr>
            <a:r>
              <a:rPr lang="en-US" sz="2400" dirty="0" err="1" smtClean="0">
                <a:solidFill>
                  <a:prstClr val="black"/>
                </a:solidFill>
                <a:latin typeface="Arial" panose="020B0604020202020204" pitchFamily="34" charset="0"/>
                <a:cs typeface="Arial" panose="020B0604020202020204" pitchFamily="34" charset="0"/>
              </a:rPr>
              <a:t>Unterstützt</a:t>
            </a:r>
            <a:r>
              <a:rPr lang="en-US" sz="2400" dirty="0" smtClean="0">
                <a:solidFill>
                  <a:prstClr val="black"/>
                </a:solidFill>
                <a:latin typeface="Arial" panose="020B0604020202020204" pitchFamily="34" charset="0"/>
                <a:cs typeface="Arial" panose="020B0604020202020204" pitchFamily="34" charset="0"/>
              </a:rPr>
              <a:t> von </a:t>
            </a:r>
            <a:r>
              <a:rPr lang="en-US" sz="2400" dirty="0" err="1" smtClean="0">
                <a:solidFill>
                  <a:prstClr val="black"/>
                </a:solidFill>
                <a:latin typeface="Arial" panose="020B0604020202020204" pitchFamily="34" charset="0"/>
                <a:cs typeface="Arial" panose="020B0604020202020204" pitchFamily="34" charset="0"/>
              </a:rPr>
              <a:t>Herstellern</a:t>
            </a:r>
            <a:endParaRPr lang="en-US" sz="2400" dirty="0" smtClean="0">
              <a:solidFill>
                <a:prstClr val="black"/>
              </a:solidFill>
              <a:latin typeface="Arial" panose="020B0604020202020204" pitchFamily="34" charset="0"/>
              <a:cs typeface="Arial" panose="020B0604020202020204" pitchFamily="34" charset="0"/>
            </a:endParaRPr>
          </a:p>
          <a:p>
            <a:pPr marL="342900" lvl="0" indent="-342900" defTabSz="0">
              <a:buFont typeface="Wingdings" panose="05000000000000000000" pitchFamily="2" charset="2"/>
              <a:buChar char="Ø"/>
              <a:defRPr/>
            </a:pPr>
            <a:endParaRPr lang="en-US" sz="2400" dirty="0">
              <a:solidFill>
                <a:prstClr val="black"/>
              </a:solidFill>
              <a:latin typeface="Arial" panose="020B0604020202020204" pitchFamily="34" charset="0"/>
              <a:cs typeface="Arial" panose="020B0604020202020204" pitchFamily="34" charset="0"/>
            </a:endParaRPr>
          </a:p>
          <a:p>
            <a:pPr marL="342900" lvl="0" indent="-342900" defTabSz="0">
              <a:buFont typeface="Wingdings" panose="05000000000000000000" pitchFamily="2" charset="2"/>
              <a:buChar char="Ø"/>
              <a:defRPr/>
            </a:pPr>
            <a:r>
              <a:rPr lang="en-US" sz="2400" dirty="0" err="1" smtClean="0">
                <a:solidFill>
                  <a:prstClr val="black"/>
                </a:solidFill>
                <a:latin typeface="Arial" panose="020B0604020202020204" pitchFamily="34" charset="0"/>
                <a:cs typeface="Arial" panose="020B0604020202020204" pitchFamily="34" charset="0"/>
              </a:rPr>
              <a:t>Kompetenzbasiert</a:t>
            </a:r>
            <a:endParaRPr lang="en-US" sz="2400" dirty="0" smtClean="0">
              <a:solidFill>
                <a:prstClr val="black"/>
              </a:solidFill>
              <a:latin typeface="Arial" panose="020B0604020202020204" pitchFamily="34" charset="0"/>
              <a:cs typeface="Arial" panose="020B0604020202020204" pitchFamily="34" charset="0"/>
            </a:endParaRPr>
          </a:p>
          <a:p>
            <a:pPr lvl="0" defTabSz="0">
              <a:defRPr/>
            </a:pPr>
            <a:endParaRPr lang="en-US" sz="2400" b="1" dirty="0" smtClean="0">
              <a:solidFill>
                <a:prstClr val="black"/>
              </a:solidFill>
              <a:latin typeface="Arial" panose="020B0604020202020204" pitchFamily="34" charset="0"/>
              <a:cs typeface="Arial" panose="020B0604020202020204" pitchFamily="34" charset="0"/>
            </a:endParaRPr>
          </a:p>
          <a:p>
            <a:pPr marL="342900" indent="-342900" defTabSz="0">
              <a:buFont typeface="Wingdings" panose="05000000000000000000" pitchFamily="2" charset="2"/>
              <a:buChar char="Ø"/>
              <a:defRPr/>
            </a:pPr>
            <a:r>
              <a:rPr lang="en-US" sz="2400" dirty="0">
                <a:solidFill>
                  <a:prstClr val="black"/>
                </a:solidFill>
                <a:latin typeface="Arial" panose="020B0604020202020204" pitchFamily="34" charset="0"/>
                <a:cs typeface="Arial" panose="020B0604020202020204" pitchFamily="34" charset="0"/>
              </a:rPr>
              <a:t>Evidence Based Training EBT</a:t>
            </a:r>
          </a:p>
          <a:p>
            <a:pPr marL="342900" lvl="0" indent="-342900" defTabSz="0">
              <a:buFont typeface="Arial" panose="020B0604020202020204" pitchFamily="34" charset="0"/>
              <a:buChar char="•"/>
              <a:defRPr/>
            </a:pPr>
            <a:endParaRPr lang="en-US" sz="2400" b="1" dirty="0" smtClean="0">
              <a:solidFill>
                <a:prstClr val="black"/>
              </a:solidFill>
              <a:latin typeface="Arial" panose="020B0604020202020204" pitchFamily="34" charset="0"/>
              <a:cs typeface="Arial" panose="020B0604020202020204" pitchFamily="34" charset="0"/>
            </a:endParaRPr>
          </a:p>
          <a:p>
            <a:pPr lvl="0" defTabSz="0">
              <a:defRPr/>
            </a:pPr>
            <a:endParaRPr lang="en-US" sz="2400" b="1" dirty="0">
              <a:solidFill>
                <a:prstClr val="black"/>
              </a:solidFill>
              <a:latin typeface="Arial" panose="020B0604020202020204" pitchFamily="34" charset="0"/>
              <a:cs typeface="Arial" panose="020B0604020202020204" pitchFamily="34" charset="0"/>
            </a:endParaRPr>
          </a:p>
        </p:txBody>
      </p:sp>
      <p:sp>
        <p:nvSpPr>
          <p:cNvPr id="10" name="Titel 3"/>
          <p:cNvSpPr>
            <a:spLocks noGrp="1"/>
          </p:cNvSpPr>
          <p:nvPr>
            <p:ph type="title"/>
          </p:nvPr>
        </p:nvSpPr>
        <p:spPr>
          <a:xfrm>
            <a:off x="810196" y="461870"/>
            <a:ext cx="8569400" cy="806717"/>
          </a:xfrm>
        </p:spPr>
        <p:txBody>
          <a:bodyPr/>
          <a:lstStyle/>
          <a:p>
            <a:r>
              <a:rPr lang="en-GB" dirty="0" err="1" smtClean="0"/>
              <a:t>Paradigmenwechsel</a:t>
            </a:r>
            <a:r>
              <a:rPr lang="en-GB" dirty="0" smtClean="0"/>
              <a:t> – </a:t>
            </a:r>
            <a:r>
              <a:rPr lang="en-GB" dirty="0" err="1" smtClean="0"/>
              <a:t>neue</a:t>
            </a:r>
            <a:r>
              <a:rPr lang="en-GB" dirty="0" smtClean="0"/>
              <a:t> </a:t>
            </a:r>
            <a:r>
              <a:rPr lang="en-GB" dirty="0" err="1" smtClean="0"/>
              <a:t>Ausrichtung</a:t>
            </a:r>
            <a:r>
              <a:rPr lang="en-GB" dirty="0" smtClean="0"/>
              <a:t> </a:t>
            </a:r>
            <a:r>
              <a:rPr lang="en-GB" dirty="0" err="1" smtClean="0"/>
              <a:t>im</a:t>
            </a:r>
            <a:r>
              <a:rPr lang="en-GB" dirty="0" smtClean="0"/>
              <a:t> Training </a:t>
            </a:r>
            <a:endParaRPr lang="en-GB" dirty="0"/>
          </a:p>
        </p:txBody>
      </p:sp>
      <p:sp>
        <p:nvSpPr>
          <p:cNvPr id="12" name="Fußzeilenplatzhalter 2"/>
          <p:cNvSpPr>
            <a:spLocks noGrp="1"/>
          </p:cNvSpPr>
          <p:nvPr>
            <p:ph type="ftr" sz="quarter" idx="4294967295"/>
          </p:nvPr>
        </p:nvSpPr>
        <p:spPr>
          <a:xfrm>
            <a:off x="3608844" y="7100855"/>
            <a:ext cx="6552725" cy="360040"/>
          </a:xfrm>
          <a:prstGeom prst="rect">
            <a:avLst/>
          </a:prstGeom>
        </p:spPr>
        <p:txBody>
          <a:bodyPr/>
          <a:lstStyle/>
          <a:p>
            <a:pPr algn="just"/>
            <a:r>
              <a:rPr lang="de-DE" sz="1100" dirty="0" smtClean="0"/>
              <a:t>	© 2018, </a:t>
            </a:r>
            <a:r>
              <a:rPr lang="de-DE" sz="1100" dirty="0"/>
              <a:t>Lufthansa Aviation Training, </a:t>
            </a:r>
            <a:r>
              <a:rPr lang="en-GB" dirty="0"/>
              <a:t>Rotary Club Basel-</a:t>
            </a:r>
            <a:r>
              <a:rPr lang="en-GB" dirty="0" err="1"/>
              <a:t>Dreiländereck</a:t>
            </a:r>
            <a:r>
              <a:rPr lang="en-GB" dirty="0"/>
              <a:t>, 27. </a:t>
            </a:r>
            <a:r>
              <a:rPr lang="en-GB" dirty="0" err="1"/>
              <a:t>Februar</a:t>
            </a:r>
            <a:r>
              <a:rPr lang="en-GB" dirty="0"/>
              <a:t> 2018</a:t>
            </a:r>
          </a:p>
          <a:p>
            <a:pPr algn="just"/>
            <a:endParaRPr lang="de-DE" sz="1100" dirty="0"/>
          </a:p>
        </p:txBody>
      </p:sp>
      <p:pic>
        <p:nvPicPr>
          <p:cNvPr id="9" name="Grafik 8"/>
          <p:cNvPicPr>
            <a:picLocks noChangeAspect="1"/>
          </p:cNvPicPr>
          <p:nvPr/>
        </p:nvPicPr>
        <p:blipFill>
          <a:blip r:embed="rId3"/>
          <a:stretch>
            <a:fillRect/>
          </a:stretch>
        </p:blipFill>
        <p:spPr>
          <a:xfrm>
            <a:off x="7661077" y="1836415"/>
            <a:ext cx="1718519" cy="1487754"/>
          </a:xfrm>
          <a:prstGeom prst="rect">
            <a:avLst/>
          </a:prstGeom>
        </p:spPr>
      </p:pic>
      <p:pic>
        <p:nvPicPr>
          <p:cNvPr id="11" name="Picture 2" descr="Bildergebnis für black sw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804" y="3999367"/>
            <a:ext cx="3024336" cy="2016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5929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gerundetes Rechteck 5"/>
          <p:cNvSpPr/>
          <p:nvPr/>
        </p:nvSpPr>
        <p:spPr>
          <a:xfrm>
            <a:off x="450156" y="1116335"/>
            <a:ext cx="10153128" cy="568863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endParaRPr>
          </a:p>
        </p:txBody>
      </p:sp>
      <p:sp>
        <p:nvSpPr>
          <p:cNvPr id="4" name="Titel 3"/>
          <p:cNvSpPr>
            <a:spLocks noGrp="1"/>
          </p:cNvSpPr>
          <p:nvPr>
            <p:ph type="title"/>
          </p:nvPr>
        </p:nvSpPr>
        <p:spPr>
          <a:xfrm>
            <a:off x="872771" y="457686"/>
            <a:ext cx="8569400" cy="806717"/>
          </a:xfrm>
        </p:spPr>
        <p:txBody>
          <a:bodyPr/>
          <a:lstStyle/>
          <a:p>
            <a:r>
              <a:rPr lang="en-GB" dirty="0" err="1" smtClean="0"/>
              <a:t>Eigenschaften</a:t>
            </a:r>
            <a:endParaRPr lang="en-GB" dirty="0"/>
          </a:p>
        </p:txBody>
      </p:sp>
      <p:sp>
        <p:nvSpPr>
          <p:cNvPr id="5" name="Inhaltsplatzhalter 4"/>
          <p:cNvSpPr>
            <a:spLocks noGrp="1"/>
          </p:cNvSpPr>
          <p:nvPr>
            <p:ph idx="1"/>
          </p:nvPr>
        </p:nvSpPr>
        <p:spPr>
          <a:xfrm>
            <a:off x="1202537" y="9647338"/>
            <a:ext cx="1668144" cy="1289154"/>
          </a:xfrm>
        </p:spPr>
        <p:txBody>
          <a:bodyPr/>
          <a:lstStyle/>
          <a:p>
            <a:pPr marL="0" indent="0">
              <a:buNone/>
            </a:pPr>
            <a:endParaRPr lang="en-GB" b="1" dirty="0"/>
          </a:p>
          <a:p>
            <a:pPr marL="0" indent="0">
              <a:buNone/>
            </a:pPr>
            <a:endParaRPr lang="en-GB" dirty="0" smtClean="0"/>
          </a:p>
          <a:p>
            <a:pPr marL="0" indent="0">
              <a:buNone/>
            </a:pPr>
            <a:endParaRPr lang="en-GB" dirty="0" smtClean="0"/>
          </a:p>
          <a:p>
            <a:endParaRPr lang="en-GB" dirty="0"/>
          </a:p>
          <a:p>
            <a:endParaRPr lang="en-GB" dirty="0"/>
          </a:p>
          <a:p>
            <a:endParaRPr lang="en-GB" dirty="0"/>
          </a:p>
          <a:p>
            <a:endParaRPr lang="en-GB" dirty="0"/>
          </a:p>
        </p:txBody>
      </p:sp>
      <p:sp>
        <p:nvSpPr>
          <p:cNvPr id="8" name="Foliennummernplatzhalter 7"/>
          <p:cNvSpPr>
            <a:spLocks noGrp="1"/>
          </p:cNvSpPr>
          <p:nvPr>
            <p:ph type="sldNum" sz="quarter" idx="14"/>
          </p:nvPr>
        </p:nvSpPr>
        <p:spPr/>
        <p:txBody>
          <a:bodyPr/>
          <a:lstStyle/>
          <a:p>
            <a:fld id="{FE455FE2-C337-4EA7-9B81-FD39E63E98CB}" type="slidenum">
              <a:rPr lang="de-DE" smtClean="0"/>
              <a:pPr/>
              <a:t>13</a:t>
            </a:fld>
            <a:endParaRPr lang="de-DE" dirty="0"/>
          </a:p>
        </p:txBody>
      </p:sp>
      <p:sp>
        <p:nvSpPr>
          <p:cNvPr id="12" name="Fußzeilenplatzhalter 2"/>
          <p:cNvSpPr>
            <a:spLocks noGrp="1"/>
          </p:cNvSpPr>
          <p:nvPr>
            <p:ph type="ftr" sz="quarter" idx="4294967295"/>
          </p:nvPr>
        </p:nvSpPr>
        <p:spPr>
          <a:xfrm>
            <a:off x="3608844" y="7100855"/>
            <a:ext cx="6552725" cy="360040"/>
          </a:xfrm>
          <a:prstGeom prst="rect">
            <a:avLst/>
          </a:prstGeom>
        </p:spPr>
        <p:txBody>
          <a:bodyPr/>
          <a:lstStyle/>
          <a:p>
            <a:pPr algn="just"/>
            <a:r>
              <a:rPr lang="de-DE" sz="1100" dirty="0" smtClean="0"/>
              <a:t>	© 2018, </a:t>
            </a:r>
            <a:r>
              <a:rPr lang="de-DE" sz="1100" dirty="0"/>
              <a:t>Lufthansa Aviation Training, </a:t>
            </a:r>
            <a:r>
              <a:rPr lang="en-GB" dirty="0"/>
              <a:t>Rotary Club Basel-</a:t>
            </a:r>
            <a:r>
              <a:rPr lang="en-GB" dirty="0" err="1"/>
              <a:t>Dreiländereck</a:t>
            </a:r>
            <a:r>
              <a:rPr lang="en-GB" dirty="0"/>
              <a:t>, 27. </a:t>
            </a:r>
            <a:r>
              <a:rPr lang="en-GB" dirty="0" err="1"/>
              <a:t>Februar</a:t>
            </a:r>
            <a:r>
              <a:rPr lang="en-GB" dirty="0"/>
              <a:t> 2018</a:t>
            </a:r>
          </a:p>
          <a:p>
            <a:pPr algn="just"/>
            <a:endParaRPr lang="de-DE" sz="1100" dirty="0"/>
          </a:p>
        </p:txBody>
      </p:sp>
      <p:sp>
        <p:nvSpPr>
          <p:cNvPr id="2" name="Abgerundetes Rechteck 1"/>
          <p:cNvSpPr/>
          <p:nvPr/>
        </p:nvSpPr>
        <p:spPr>
          <a:xfrm>
            <a:off x="936740" y="4306849"/>
            <a:ext cx="2271955"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smtClean="0"/>
              <a:t>Teamplayer</a:t>
            </a:r>
            <a:endParaRPr lang="de-CH" sz="2800" dirty="0"/>
          </a:p>
        </p:txBody>
      </p:sp>
      <p:sp>
        <p:nvSpPr>
          <p:cNvPr id="14" name="Abgerundetes Rechteck 13"/>
          <p:cNvSpPr/>
          <p:nvPr/>
        </p:nvSpPr>
        <p:spPr>
          <a:xfrm>
            <a:off x="2405176" y="5660694"/>
            <a:ext cx="2808312"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smtClean="0"/>
              <a:t>Kommunikation</a:t>
            </a:r>
            <a:endParaRPr lang="de-CH" sz="2800" dirty="0"/>
          </a:p>
        </p:txBody>
      </p:sp>
      <p:sp>
        <p:nvSpPr>
          <p:cNvPr id="15" name="Abgerundetes Rechteck 14"/>
          <p:cNvSpPr/>
          <p:nvPr/>
        </p:nvSpPr>
        <p:spPr>
          <a:xfrm>
            <a:off x="872771" y="1716744"/>
            <a:ext cx="3600400"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smtClean="0"/>
              <a:t>Situationserfassung </a:t>
            </a:r>
            <a:endParaRPr lang="de-CH" sz="2800" dirty="0"/>
          </a:p>
        </p:txBody>
      </p:sp>
      <p:sp>
        <p:nvSpPr>
          <p:cNvPr id="16" name="Abgerundetes Rechteck 15"/>
          <p:cNvSpPr/>
          <p:nvPr/>
        </p:nvSpPr>
        <p:spPr>
          <a:xfrm>
            <a:off x="2656143" y="2992342"/>
            <a:ext cx="3960193"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smtClean="0"/>
              <a:t>Entscheidungsfindung</a:t>
            </a:r>
            <a:endParaRPr lang="de-CH" sz="2800" dirty="0"/>
          </a:p>
        </p:txBody>
      </p:sp>
      <p:sp>
        <p:nvSpPr>
          <p:cNvPr id="17" name="Abgerundetes Rechteck 16"/>
          <p:cNvSpPr/>
          <p:nvPr/>
        </p:nvSpPr>
        <p:spPr>
          <a:xfrm>
            <a:off x="3809332" y="4228596"/>
            <a:ext cx="3531119"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smtClean="0"/>
              <a:t>Rollenverteilung / Delegation</a:t>
            </a:r>
            <a:endParaRPr lang="de-CH" sz="2800" dirty="0"/>
          </a:p>
        </p:txBody>
      </p:sp>
      <p:sp>
        <p:nvSpPr>
          <p:cNvPr id="18" name="Abgerundetes Rechteck 17"/>
          <p:cNvSpPr/>
          <p:nvPr/>
        </p:nvSpPr>
        <p:spPr>
          <a:xfrm>
            <a:off x="5068496" y="1377838"/>
            <a:ext cx="2271955"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smtClean="0"/>
              <a:t>Flexibilität</a:t>
            </a:r>
            <a:endParaRPr lang="de-CH" sz="2800" dirty="0"/>
          </a:p>
        </p:txBody>
      </p:sp>
      <p:sp>
        <p:nvSpPr>
          <p:cNvPr id="19" name="Abgerundetes Rechteck 18"/>
          <p:cNvSpPr/>
          <p:nvPr/>
        </p:nvSpPr>
        <p:spPr>
          <a:xfrm>
            <a:off x="5790735" y="5510402"/>
            <a:ext cx="2271955"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smtClean="0"/>
              <a:t>Kenntnisse</a:t>
            </a:r>
            <a:endParaRPr lang="de-CH" sz="2800" dirty="0"/>
          </a:p>
        </p:txBody>
      </p:sp>
      <p:sp>
        <p:nvSpPr>
          <p:cNvPr id="20" name="Abgerundetes Rechteck 19"/>
          <p:cNvSpPr/>
          <p:nvPr/>
        </p:nvSpPr>
        <p:spPr>
          <a:xfrm>
            <a:off x="7178764" y="2832450"/>
            <a:ext cx="2749816"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smtClean="0"/>
              <a:t>Anwendung der Verfahren</a:t>
            </a:r>
            <a:endParaRPr lang="de-CH" sz="2800" dirty="0"/>
          </a:p>
        </p:txBody>
      </p:sp>
      <p:sp>
        <p:nvSpPr>
          <p:cNvPr id="22" name="Abgerundetes Rechteck 21"/>
          <p:cNvSpPr/>
          <p:nvPr/>
        </p:nvSpPr>
        <p:spPr>
          <a:xfrm>
            <a:off x="7971163" y="4267549"/>
            <a:ext cx="2271955"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smtClean="0"/>
              <a:t>Umgang mit Kritik</a:t>
            </a:r>
            <a:endParaRPr lang="de-CH" sz="2800" dirty="0"/>
          </a:p>
        </p:txBody>
      </p:sp>
      <p:sp>
        <p:nvSpPr>
          <p:cNvPr id="7" name="Rechteck 6"/>
          <p:cNvSpPr/>
          <p:nvPr/>
        </p:nvSpPr>
        <p:spPr>
          <a:xfrm>
            <a:off x="7506940" y="1464001"/>
            <a:ext cx="2448272" cy="100811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smtClean="0">
                <a:solidFill>
                  <a:schemeClr val="tx1"/>
                </a:solidFill>
              </a:rPr>
              <a:t>Fliegerische Fähigkeiten</a:t>
            </a:r>
            <a:endParaRPr lang="de-CH" sz="2800" dirty="0">
              <a:solidFill>
                <a:schemeClr val="tx1"/>
              </a:solidFill>
            </a:endParaRPr>
          </a:p>
        </p:txBody>
      </p:sp>
    </p:spTree>
    <p:extLst>
      <p:ext uri="{BB962C8B-B14F-4D97-AF65-F5344CB8AC3E}">
        <p14:creationId xmlns:p14="http://schemas.microsoft.com/office/powerpoint/2010/main" val="1690855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2000" fill="hold"/>
                                        <p:tgtEl>
                                          <p:spTgt spid="16"/>
                                        </p:tgtEl>
                                        <p:attrNameLst>
                                          <p:attrName>ppt_w</p:attrName>
                                        </p:attrNameLst>
                                      </p:cBhvr>
                                      <p:tavLst>
                                        <p:tav tm="0">
                                          <p:val>
                                            <p:fltVal val="0"/>
                                          </p:val>
                                        </p:tav>
                                        <p:tav tm="100000">
                                          <p:val>
                                            <p:strVal val="#ppt_w"/>
                                          </p:val>
                                        </p:tav>
                                      </p:tavLst>
                                    </p:anim>
                                    <p:anim calcmode="lin" valueType="num">
                                      <p:cBhvr>
                                        <p:cTn id="14" dur="2000" fill="hold"/>
                                        <p:tgtEl>
                                          <p:spTgt spid="16"/>
                                        </p:tgtEl>
                                        <p:attrNameLst>
                                          <p:attrName>ppt_h</p:attrName>
                                        </p:attrNameLst>
                                      </p:cBhvr>
                                      <p:tavLst>
                                        <p:tav tm="0">
                                          <p:val>
                                            <p:fltVal val="0"/>
                                          </p:val>
                                        </p:tav>
                                        <p:tav tm="100000">
                                          <p:val>
                                            <p:strVal val="#ppt_h"/>
                                          </p:val>
                                        </p:tav>
                                      </p:tavLst>
                                    </p:anim>
                                    <p:animEffect transition="in" filter="fade">
                                      <p:cBhvr>
                                        <p:cTn id="15" dur="2000"/>
                                        <p:tgtEl>
                                          <p:spTgt spid="16"/>
                                        </p:tgtEl>
                                      </p:cBhvr>
                                    </p:animEffect>
                                  </p:childTnLst>
                                </p:cTn>
                              </p:par>
                            </p:childTnLst>
                          </p:cTn>
                        </p:par>
                        <p:par>
                          <p:cTn id="16" fill="hold">
                            <p:stCondLst>
                              <p:cond delay="4000"/>
                            </p:stCondLst>
                            <p:childTnLst>
                              <p:par>
                                <p:cTn id="17" presetID="53" presetClass="entr" presetSubtype="16"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2000" fill="hold"/>
                                        <p:tgtEl>
                                          <p:spTgt spid="20"/>
                                        </p:tgtEl>
                                        <p:attrNameLst>
                                          <p:attrName>ppt_w</p:attrName>
                                        </p:attrNameLst>
                                      </p:cBhvr>
                                      <p:tavLst>
                                        <p:tav tm="0">
                                          <p:val>
                                            <p:fltVal val="0"/>
                                          </p:val>
                                        </p:tav>
                                        <p:tav tm="100000">
                                          <p:val>
                                            <p:strVal val="#ppt_w"/>
                                          </p:val>
                                        </p:tav>
                                      </p:tavLst>
                                    </p:anim>
                                    <p:anim calcmode="lin" valueType="num">
                                      <p:cBhvr>
                                        <p:cTn id="20" dur="2000" fill="hold"/>
                                        <p:tgtEl>
                                          <p:spTgt spid="20"/>
                                        </p:tgtEl>
                                        <p:attrNameLst>
                                          <p:attrName>ppt_h</p:attrName>
                                        </p:attrNameLst>
                                      </p:cBhvr>
                                      <p:tavLst>
                                        <p:tav tm="0">
                                          <p:val>
                                            <p:fltVal val="0"/>
                                          </p:val>
                                        </p:tav>
                                        <p:tav tm="100000">
                                          <p:val>
                                            <p:strVal val="#ppt_h"/>
                                          </p:val>
                                        </p:tav>
                                      </p:tavLst>
                                    </p:anim>
                                    <p:animEffect transition="in" filter="fade">
                                      <p:cBhvr>
                                        <p:cTn id="21" dur="2000"/>
                                        <p:tgtEl>
                                          <p:spTgt spid="20"/>
                                        </p:tgtEl>
                                      </p:cBhvr>
                                    </p:animEffect>
                                  </p:childTnLst>
                                </p:cTn>
                              </p:par>
                            </p:childTnLst>
                          </p:cTn>
                        </p:par>
                        <p:par>
                          <p:cTn id="22" fill="hold">
                            <p:stCondLst>
                              <p:cond delay="60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2000" fill="hold"/>
                                        <p:tgtEl>
                                          <p:spTgt spid="15"/>
                                        </p:tgtEl>
                                        <p:attrNameLst>
                                          <p:attrName>ppt_w</p:attrName>
                                        </p:attrNameLst>
                                      </p:cBhvr>
                                      <p:tavLst>
                                        <p:tav tm="0">
                                          <p:val>
                                            <p:fltVal val="0"/>
                                          </p:val>
                                        </p:tav>
                                        <p:tav tm="100000">
                                          <p:val>
                                            <p:strVal val="#ppt_w"/>
                                          </p:val>
                                        </p:tav>
                                      </p:tavLst>
                                    </p:anim>
                                    <p:anim calcmode="lin" valueType="num">
                                      <p:cBhvr>
                                        <p:cTn id="26" dur="2000" fill="hold"/>
                                        <p:tgtEl>
                                          <p:spTgt spid="15"/>
                                        </p:tgtEl>
                                        <p:attrNameLst>
                                          <p:attrName>ppt_h</p:attrName>
                                        </p:attrNameLst>
                                      </p:cBhvr>
                                      <p:tavLst>
                                        <p:tav tm="0">
                                          <p:val>
                                            <p:fltVal val="0"/>
                                          </p:val>
                                        </p:tav>
                                        <p:tav tm="100000">
                                          <p:val>
                                            <p:strVal val="#ppt_h"/>
                                          </p:val>
                                        </p:tav>
                                      </p:tavLst>
                                    </p:anim>
                                    <p:animEffect transition="in" filter="fade">
                                      <p:cBhvr>
                                        <p:cTn id="27" dur="2000"/>
                                        <p:tgtEl>
                                          <p:spTgt spid="15"/>
                                        </p:tgtEl>
                                      </p:cBhvr>
                                    </p:animEffect>
                                  </p:childTnLst>
                                </p:cTn>
                              </p:par>
                            </p:childTnLst>
                          </p:cTn>
                        </p:par>
                        <p:par>
                          <p:cTn id="28" fill="hold">
                            <p:stCondLst>
                              <p:cond delay="8000"/>
                            </p:stCondLst>
                            <p:childTnLst>
                              <p:par>
                                <p:cTn id="29" presetID="53"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2000" fill="hold"/>
                                        <p:tgtEl>
                                          <p:spTgt spid="19"/>
                                        </p:tgtEl>
                                        <p:attrNameLst>
                                          <p:attrName>ppt_w</p:attrName>
                                        </p:attrNameLst>
                                      </p:cBhvr>
                                      <p:tavLst>
                                        <p:tav tm="0">
                                          <p:val>
                                            <p:fltVal val="0"/>
                                          </p:val>
                                        </p:tav>
                                        <p:tav tm="100000">
                                          <p:val>
                                            <p:strVal val="#ppt_w"/>
                                          </p:val>
                                        </p:tav>
                                      </p:tavLst>
                                    </p:anim>
                                    <p:anim calcmode="lin" valueType="num">
                                      <p:cBhvr>
                                        <p:cTn id="32" dur="2000" fill="hold"/>
                                        <p:tgtEl>
                                          <p:spTgt spid="19"/>
                                        </p:tgtEl>
                                        <p:attrNameLst>
                                          <p:attrName>ppt_h</p:attrName>
                                        </p:attrNameLst>
                                      </p:cBhvr>
                                      <p:tavLst>
                                        <p:tav tm="0">
                                          <p:val>
                                            <p:fltVal val="0"/>
                                          </p:val>
                                        </p:tav>
                                        <p:tav tm="100000">
                                          <p:val>
                                            <p:strVal val="#ppt_h"/>
                                          </p:val>
                                        </p:tav>
                                      </p:tavLst>
                                    </p:anim>
                                    <p:animEffect transition="in" filter="fade">
                                      <p:cBhvr>
                                        <p:cTn id="33" dur="2000"/>
                                        <p:tgtEl>
                                          <p:spTgt spid="19"/>
                                        </p:tgtEl>
                                      </p:cBhvr>
                                    </p:animEffect>
                                  </p:childTnLst>
                                </p:cTn>
                              </p:par>
                            </p:childTnLst>
                          </p:cTn>
                        </p:par>
                        <p:par>
                          <p:cTn id="34" fill="hold">
                            <p:stCondLst>
                              <p:cond delay="100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000" fill="hold"/>
                                        <p:tgtEl>
                                          <p:spTgt spid="14"/>
                                        </p:tgtEl>
                                        <p:attrNameLst>
                                          <p:attrName>ppt_w</p:attrName>
                                        </p:attrNameLst>
                                      </p:cBhvr>
                                      <p:tavLst>
                                        <p:tav tm="0">
                                          <p:val>
                                            <p:fltVal val="0"/>
                                          </p:val>
                                        </p:tav>
                                        <p:tav tm="100000">
                                          <p:val>
                                            <p:strVal val="#ppt_w"/>
                                          </p:val>
                                        </p:tav>
                                      </p:tavLst>
                                    </p:anim>
                                    <p:anim calcmode="lin" valueType="num">
                                      <p:cBhvr>
                                        <p:cTn id="38" dur="2000" fill="hold"/>
                                        <p:tgtEl>
                                          <p:spTgt spid="14"/>
                                        </p:tgtEl>
                                        <p:attrNameLst>
                                          <p:attrName>ppt_h</p:attrName>
                                        </p:attrNameLst>
                                      </p:cBhvr>
                                      <p:tavLst>
                                        <p:tav tm="0">
                                          <p:val>
                                            <p:fltVal val="0"/>
                                          </p:val>
                                        </p:tav>
                                        <p:tav tm="100000">
                                          <p:val>
                                            <p:strVal val="#ppt_h"/>
                                          </p:val>
                                        </p:tav>
                                      </p:tavLst>
                                    </p:anim>
                                    <p:animEffect transition="in" filter="fade">
                                      <p:cBhvr>
                                        <p:cTn id="39" dur="2000"/>
                                        <p:tgtEl>
                                          <p:spTgt spid="14"/>
                                        </p:tgtEl>
                                      </p:cBhvr>
                                    </p:animEffect>
                                  </p:childTnLst>
                                </p:cTn>
                              </p:par>
                            </p:childTnLst>
                          </p:cTn>
                        </p:par>
                        <p:par>
                          <p:cTn id="40" fill="hold">
                            <p:stCondLst>
                              <p:cond delay="12000"/>
                            </p:stCondLst>
                            <p:childTnLst>
                              <p:par>
                                <p:cTn id="41" presetID="53" presetClass="entr" presetSubtype="16"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000" fill="hold"/>
                                        <p:tgtEl>
                                          <p:spTgt spid="17"/>
                                        </p:tgtEl>
                                        <p:attrNameLst>
                                          <p:attrName>ppt_w</p:attrName>
                                        </p:attrNameLst>
                                      </p:cBhvr>
                                      <p:tavLst>
                                        <p:tav tm="0">
                                          <p:val>
                                            <p:fltVal val="0"/>
                                          </p:val>
                                        </p:tav>
                                        <p:tav tm="100000">
                                          <p:val>
                                            <p:strVal val="#ppt_w"/>
                                          </p:val>
                                        </p:tav>
                                      </p:tavLst>
                                    </p:anim>
                                    <p:anim calcmode="lin" valueType="num">
                                      <p:cBhvr>
                                        <p:cTn id="44" dur="2000" fill="hold"/>
                                        <p:tgtEl>
                                          <p:spTgt spid="17"/>
                                        </p:tgtEl>
                                        <p:attrNameLst>
                                          <p:attrName>ppt_h</p:attrName>
                                        </p:attrNameLst>
                                      </p:cBhvr>
                                      <p:tavLst>
                                        <p:tav tm="0">
                                          <p:val>
                                            <p:fltVal val="0"/>
                                          </p:val>
                                        </p:tav>
                                        <p:tav tm="100000">
                                          <p:val>
                                            <p:strVal val="#ppt_h"/>
                                          </p:val>
                                        </p:tav>
                                      </p:tavLst>
                                    </p:anim>
                                    <p:animEffect transition="in" filter="fade">
                                      <p:cBhvr>
                                        <p:cTn id="45" dur="2000"/>
                                        <p:tgtEl>
                                          <p:spTgt spid="17"/>
                                        </p:tgtEl>
                                      </p:cBhvr>
                                    </p:animEffect>
                                  </p:childTnLst>
                                </p:cTn>
                              </p:par>
                            </p:childTnLst>
                          </p:cTn>
                        </p:par>
                        <p:par>
                          <p:cTn id="46" fill="hold">
                            <p:stCondLst>
                              <p:cond delay="14000"/>
                            </p:stCondLst>
                            <p:childTnLst>
                              <p:par>
                                <p:cTn id="47" presetID="53" presetClass="entr" presetSubtype="16"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2000" fill="hold"/>
                                        <p:tgtEl>
                                          <p:spTgt spid="22"/>
                                        </p:tgtEl>
                                        <p:attrNameLst>
                                          <p:attrName>ppt_w</p:attrName>
                                        </p:attrNameLst>
                                      </p:cBhvr>
                                      <p:tavLst>
                                        <p:tav tm="0">
                                          <p:val>
                                            <p:fltVal val="0"/>
                                          </p:val>
                                        </p:tav>
                                        <p:tav tm="100000">
                                          <p:val>
                                            <p:strVal val="#ppt_w"/>
                                          </p:val>
                                        </p:tav>
                                      </p:tavLst>
                                    </p:anim>
                                    <p:anim calcmode="lin" valueType="num">
                                      <p:cBhvr>
                                        <p:cTn id="50" dur="2000" fill="hold"/>
                                        <p:tgtEl>
                                          <p:spTgt spid="22"/>
                                        </p:tgtEl>
                                        <p:attrNameLst>
                                          <p:attrName>ppt_h</p:attrName>
                                        </p:attrNameLst>
                                      </p:cBhvr>
                                      <p:tavLst>
                                        <p:tav tm="0">
                                          <p:val>
                                            <p:fltVal val="0"/>
                                          </p:val>
                                        </p:tav>
                                        <p:tav tm="100000">
                                          <p:val>
                                            <p:strVal val="#ppt_h"/>
                                          </p:val>
                                        </p:tav>
                                      </p:tavLst>
                                    </p:anim>
                                    <p:animEffect transition="in" filter="fade">
                                      <p:cBhvr>
                                        <p:cTn id="51" dur="20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14" grpId="0" animBg="1"/>
      <p:bldP spid="15" grpId="0" animBg="1"/>
      <p:bldP spid="16" grpId="0" animBg="1"/>
      <p:bldP spid="17" grpId="0" animBg="1"/>
      <p:bldP spid="19" grpId="0" animBg="1"/>
      <p:bldP spid="20" grpId="0" animBg="1"/>
      <p:bldP spid="22"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10196" y="461870"/>
            <a:ext cx="8569400" cy="806717"/>
          </a:xfrm>
        </p:spPr>
        <p:txBody>
          <a:bodyPr/>
          <a:lstStyle/>
          <a:p>
            <a:r>
              <a:rPr lang="en-GB" smtClean="0"/>
              <a:t>Selbstreflexion</a:t>
            </a:r>
            <a:endParaRPr lang="en-GB" dirty="0"/>
          </a:p>
        </p:txBody>
      </p:sp>
      <p:sp>
        <p:nvSpPr>
          <p:cNvPr id="5" name="Inhaltsplatzhalter 4"/>
          <p:cNvSpPr>
            <a:spLocks noGrp="1"/>
          </p:cNvSpPr>
          <p:nvPr>
            <p:ph idx="1"/>
          </p:nvPr>
        </p:nvSpPr>
        <p:spPr>
          <a:xfrm>
            <a:off x="1202537" y="9647338"/>
            <a:ext cx="1668144" cy="1289154"/>
          </a:xfrm>
        </p:spPr>
        <p:txBody>
          <a:bodyPr/>
          <a:lstStyle/>
          <a:p>
            <a:pPr marL="0" indent="0">
              <a:buNone/>
            </a:pPr>
            <a:endParaRPr lang="en-GB" b="1" dirty="0"/>
          </a:p>
          <a:p>
            <a:pPr marL="0" indent="0">
              <a:buNone/>
            </a:pPr>
            <a:endParaRPr lang="en-GB" dirty="0" smtClean="0"/>
          </a:p>
          <a:p>
            <a:pPr marL="0" indent="0">
              <a:buNone/>
            </a:pPr>
            <a:endParaRPr lang="en-GB" dirty="0" smtClean="0"/>
          </a:p>
          <a:p>
            <a:endParaRPr lang="en-GB" dirty="0"/>
          </a:p>
          <a:p>
            <a:endParaRPr lang="en-GB" dirty="0"/>
          </a:p>
          <a:p>
            <a:endParaRPr lang="en-GB" dirty="0"/>
          </a:p>
          <a:p>
            <a:endParaRPr lang="en-GB" dirty="0"/>
          </a:p>
        </p:txBody>
      </p:sp>
      <p:sp>
        <p:nvSpPr>
          <p:cNvPr id="8" name="Foliennummernplatzhalter 7"/>
          <p:cNvSpPr>
            <a:spLocks noGrp="1"/>
          </p:cNvSpPr>
          <p:nvPr>
            <p:ph type="sldNum" sz="quarter" idx="14"/>
          </p:nvPr>
        </p:nvSpPr>
        <p:spPr/>
        <p:txBody>
          <a:bodyPr/>
          <a:lstStyle/>
          <a:p>
            <a:fld id="{FE455FE2-C337-4EA7-9B81-FD39E63E98CB}" type="slidenum">
              <a:rPr lang="de-DE" smtClean="0"/>
              <a:pPr/>
              <a:t>14</a:t>
            </a:fld>
            <a:endParaRPr lang="de-DE" dirty="0"/>
          </a:p>
        </p:txBody>
      </p:sp>
      <p:sp>
        <p:nvSpPr>
          <p:cNvPr id="12" name="Fußzeilenplatzhalter 2"/>
          <p:cNvSpPr>
            <a:spLocks noGrp="1"/>
          </p:cNvSpPr>
          <p:nvPr>
            <p:ph type="ftr" sz="quarter" idx="4294967295"/>
          </p:nvPr>
        </p:nvSpPr>
        <p:spPr>
          <a:xfrm>
            <a:off x="3608844" y="7100855"/>
            <a:ext cx="6552725" cy="360040"/>
          </a:xfrm>
          <a:prstGeom prst="rect">
            <a:avLst/>
          </a:prstGeom>
        </p:spPr>
        <p:txBody>
          <a:bodyPr/>
          <a:lstStyle/>
          <a:p>
            <a:pPr algn="just"/>
            <a:r>
              <a:rPr lang="de-DE" sz="1100" dirty="0" smtClean="0"/>
              <a:t>	© 2018, </a:t>
            </a:r>
            <a:r>
              <a:rPr lang="de-DE" sz="1100" dirty="0"/>
              <a:t>Lufthansa Aviation Training, </a:t>
            </a:r>
            <a:r>
              <a:rPr lang="en-GB" dirty="0"/>
              <a:t>Rotary Club Basel-</a:t>
            </a:r>
            <a:r>
              <a:rPr lang="en-GB" dirty="0" err="1"/>
              <a:t>Dreiländereck</a:t>
            </a:r>
            <a:r>
              <a:rPr lang="en-GB" dirty="0"/>
              <a:t>, 27. </a:t>
            </a:r>
            <a:r>
              <a:rPr lang="en-GB" dirty="0" err="1"/>
              <a:t>Februar</a:t>
            </a:r>
            <a:r>
              <a:rPr lang="en-GB" dirty="0"/>
              <a:t> 2018</a:t>
            </a:r>
          </a:p>
          <a:p>
            <a:pPr algn="just"/>
            <a:endParaRPr lang="de-DE" sz="1100" dirty="0"/>
          </a:p>
        </p:txBody>
      </p:sp>
      <p:sp>
        <p:nvSpPr>
          <p:cNvPr id="9" name="Textfeld 8"/>
          <p:cNvSpPr txBox="1"/>
          <p:nvPr/>
        </p:nvSpPr>
        <p:spPr>
          <a:xfrm>
            <a:off x="764708" y="1364325"/>
            <a:ext cx="9396861" cy="1323439"/>
          </a:xfrm>
          <a:prstGeom prst="rect">
            <a:avLst/>
          </a:prstGeom>
          <a:solidFill>
            <a:srgbClr val="E7E6E6">
              <a:lumMod val="9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CH" sz="4000" b="0" i="1" u="none" strike="noStrike" kern="0" cap="none" spc="0" normalizeH="0" baseline="0" noProof="0" dirty="0" smtClean="0">
                <a:ln>
                  <a:noFill/>
                </a:ln>
                <a:solidFill>
                  <a:prstClr val="black"/>
                </a:solidFill>
                <a:effectLst/>
                <a:uLnTx/>
                <a:uFillTx/>
                <a:latin typeface="Calibri" panose="020F0502020204030204"/>
              </a:rPr>
              <a:t>Der Pilot wird dann gefährlich, wenn er meint, er sei ein guter Pilot</a:t>
            </a:r>
            <a:r>
              <a:rPr lang="de-CH" sz="4000" i="1" kern="0" dirty="0" smtClean="0">
                <a:solidFill>
                  <a:prstClr val="black"/>
                </a:solidFill>
                <a:latin typeface="Calibri" panose="020F0502020204030204"/>
              </a:rPr>
              <a:t>.</a:t>
            </a:r>
            <a:endParaRPr kumimoji="0" lang="de-CH" sz="4000" b="0" i="1" u="none" strike="noStrike" kern="0" cap="none" spc="0" normalizeH="0" baseline="0" noProof="0" dirty="0" smtClean="0">
              <a:ln>
                <a:noFill/>
              </a:ln>
              <a:solidFill>
                <a:prstClr val="black"/>
              </a:solidFill>
              <a:effectLst/>
              <a:uLnTx/>
              <a:uFillTx/>
              <a:latin typeface="Calibri" panose="020F0502020204030204"/>
            </a:endParaRPr>
          </a:p>
        </p:txBody>
      </p:sp>
      <p:pic>
        <p:nvPicPr>
          <p:cNvPr id="1026" name="Picture 2" descr="Bildergebnis für Pilot h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708" y="2948174"/>
            <a:ext cx="2844456"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7453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314252" y="5438130"/>
            <a:ext cx="9505055" cy="1872630"/>
          </a:xfrm>
        </p:spPr>
        <p:txBody>
          <a:bodyPr/>
          <a:lstStyle/>
          <a:p>
            <a:r>
              <a:rPr lang="en-GB" dirty="0" err="1" smtClean="0"/>
              <a:t>Vielen</a:t>
            </a:r>
            <a:r>
              <a:rPr lang="en-GB" dirty="0" smtClean="0"/>
              <a:t> Dank</a:t>
            </a:r>
            <a:endParaRPr lang="en-GB" dirty="0"/>
          </a:p>
        </p:txBody>
      </p:sp>
      <p:sp>
        <p:nvSpPr>
          <p:cNvPr id="4" name="Foliennummernplatzhalter 3"/>
          <p:cNvSpPr>
            <a:spLocks noGrp="1"/>
          </p:cNvSpPr>
          <p:nvPr>
            <p:ph type="sldNum" sz="quarter" idx="12"/>
          </p:nvPr>
        </p:nvSpPr>
        <p:spPr/>
        <p:txBody>
          <a:bodyPr/>
          <a:lstStyle/>
          <a:p>
            <a:fld id="{FE455FE2-C337-4EA7-9B81-FD39E63E98CB}" type="slidenum">
              <a:rPr lang="de-DE" smtClean="0"/>
              <a:pPr/>
              <a:t>15</a:t>
            </a:fld>
            <a:endParaRPr lang="de-DE" dirty="0"/>
          </a:p>
        </p:txBody>
      </p:sp>
      <p:sp>
        <p:nvSpPr>
          <p:cNvPr id="5" name="Fußzeilenplatzhalter 2"/>
          <p:cNvSpPr>
            <a:spLocks noGrp="1"/>
          </p:cNvSpPr>
          <p:nvPr>
            <p:ph type="ftr" sz="quarter" idx="4294967295"/>
          </p:nvPr>
        </p:nvSpPr>
        <p:spPr>
          <a:xfrm>
            <a:off x="3608844" y="7100855"/>
            <a:ext cx="6552725" cy="360040"/>
          </a:xfrm>
          <a:prstGeom prst="rect">
            <a:avLst/>
          </a:prstGeom>
        </p:spPr>
        <p:txBody>
          <a:bodyPr/>
          <a:lstStyle/>
          <a:p>
            <a:pPr algn="just"/>
            <a:r>
              <a:rPr lang="de-DE" sz="1100" dirty="0" smtClean="0"/>
              <a:t>	© 2018, </a:t>
            </a:r>
            <a:r>
              <a:rPr lang="de-DE" sz="1100" dirty="0"/>
              <a:t>Lufthansa Aviation Training, </a:t>
            </a:r>
            <a:r>
              <a:rPr lang="en-GB" dirty="0"/>
              <a:t>Rotary Club Basel-</a:t>
            </a:r>
            <a:r>
              <a:rPr lang="en-GB" dirty="0" err="1"/>
              <a:t>Dreiländereck</a:t>
            </a:r>
            <a:r>
              <a:rPr lang="en-GB" dirty="0"/>
              <a:t>, 27. </a:t>
            </a:r>
            <a:r>
              <a:rPr lang="en-GB" dirty="0" err="1"/>
              <a:t>Februar</a:t>
            </a:r>
            <a:r>
              <a:rPr lang="en-GB" dirty="0"/>
              <a:t> 2018</a:t>
            </a:r>
          </a:p>
          <a:p>
            <a:pPr algn="just"/>
            <a:endParaRPr lang="de-DE" sz="1100" dirty="0"/>
          </a:p>
        </p:txBody>
      </p:sp>
      <p:pic>
        <p:nvPicPr>
          <p:cNvPr id="1026" name="Picture 2" descr="Bildergebnis für lauberhorn swiss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326" y="384833"/>
            <a:ext cx="7354742" cy="490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125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el 32"/>
          <p:cNvSpPr>
            <a:spLocks noGrp="1"/>
          </p:cNvSpPr>
          <p:nvPr>
            <p:ph type="ctrTitle"/>
          </p:nvPr>
        </p:nvSpPr>
        <p:spPr>
          <a:xfrm>
            <a:off x="2682404" y="1665981"/>
            <a:ext cx="9793289" cy="720402"/>
          </a:xfrm>
        </p:spPr>
        <p:txBody>
          <a:bodyPr/>
          <a:lstStyle/>
          <a:p>
            <a:r>
              <a:rPr lang="en-GB" sz="2000" dirty="0" smtClean="0"/>
              <a:t>Dieter Eppler</a:t>
            </a:r>
            <a:br>
              <a:rPr lang="en-GB" sz="2000" dirty="0" smtClean="0"/>
            </a:br>
            <a:r>
              <a:rPr lang="en-GB" sz="2000" dirty="0" smtClean="0"/>
              <a:t>Deputy Head of Training 3</a:t>
            </a:r>
            <a:r>
              <a:rPr lang="en-GB" sz="2000" baseline="30000" dirty="0" smtClean="0"/>
              <a:t>rd</a:t>
            </a:r>
            <a:r>
              <a:rPr lang="en-GB" sz="2000" dirty="0" smtClean="0"/>
              <a:t> Parties</a:t>
            </a:r>
            <a:br>
              <a:rPr lang="en-GB" sz="2000" dirty="0" smtClean="0"/>
            </a:br>
            <a:r>
              <a:rPr lang="en-GB" sz="2000" dirty="0" smtClean="0"/>
              <a:t>Lufthansa Aviation Training Switzerland AG</a:t>
            </a:r>
            <a:endParaRPr lang="en-GB" sz="2000" dirty="0"/>
          </a:p>
        </p:txBody>
      </p:sp>
      <p:pic>
        <p:nvPicPr>
          <p:cNvPr id="2" name="Grafik 1"/>
          <p:cNvPicPr>
            <a:picLocks noChangeAspect="1"/>
          </p:cNvPicPr>
          <p:nvPr/>
        </p:nvPicPr>
        <p:blipFill>
          <a:blip r:embed="rId3"/>
          <a:stretch>
            <a:fillRect/>
          </a:stretch>
        </p:blipFill>
        <p:spPr>
          <a:xfrm>
            <a:off x="18108" y="1277596"/>
            <a:ext cx="2156096" cy="2287011"/>
          </a:xfrm>
          <a:prstGeom prst="rect">
            <a:avLst/>
          </a:prstGeom>
        </p:spPr>
      </p:pic>
      <p:sp>
        <p:nvSpPr>
          <p:cNvPr id="7" name="Titel 32"/>
          <p:cNvSpPr txBox="1">
            <a:spLocks/>
          </p:cNvSpPr>
          <p:nvPr/>
        </p:nvSpPr>
        <p:spPr>
          <a:xfrm>
            <a:off x="1891093" y="6514016"/>
            <a:ext cx="9793289" cy="720402"/>
          </a:xfrm>
          <a:prstGeom prst="rect">
            <a:avLst/>
          </a:prstGeom>
        </p:spPr>
        <p:txBody>
          <a:bodyPr vert="horz" lIns="0" tIns="0" rIns="0" bIns="0" rtlCol="0" anchor="b" anchorCtr="0">
            <a:noAutofit/>
          </a:bodyPr>
          <a:lstStyle>
            <a:lvl1pPr algn="l" defTabSz="1043056" rtl="0" eaLnBrk="1" latinLnBrk="0" hangingPunct="1">
              <a:spcBef>
                <a:spcPct val="0"/>
              </a:spcBef>
              <a:buNone/>
              <a:defRPr sz="2800" b="1" kern="1200">
                <a:solidFill>
                  <a:schemeClr val="tx2"/>
                </a:solidFill>
                <a:latin typeface="+mj-lt"/>
                <a:ea typeface="+mj-ea"/>
                <a:cs typeface="+mj-cs"/>
              </a:defRPr>
            </a:lvl1pPr>
          </a:lstStyle>
          <a:p>
            <a:r>
              <a:rPr lang="en-GB" sz="2000" dirty="0" smtClean="0"/>
              <a:t>Toni Ackermann</a:t>
            </a:r>
            <a:br>
              <a:rPr lang="en-GB" sz="2000" dirty="0" smtClean="0"/>
            </a:br>
            <a:r>
              <a:rPr lang="en-GB" sz="2000" dirty="0" smtClean="0"/>
              <a:t>Chief Flight Instructor Airbus</a:t>
            </a:r>
            <a:br>
              <a:rPr lang="en-GB" sz="2000" dirty="0" smtClean="0"/>
            </a:br>
            <a:r>
              <a:rPr lang="en-GB" sz="2000" dirty="0" smtClean="0"/>
              <a:t>Lufthansa Aviation Training Switzerland AG</a:t>
            </a:r>
            <a:endParaRPr lang="en-GB" sz="2000" dirty="0"/>
          </a:p>
        </p:txBody>
      </p:sp>
      <p:pic>
        <p:nvPicPr>
          <p:cNvPr id="1026" name="Picture 2" descr="Bildergebnis für swissai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093" y="4140844"/>
            <a:ext cx="1406030" cy="11880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gebnis für swissair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2564" y="3262380"/>
            <a:ext cx="1857375" cy="18573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ergebnis für etihad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4884" y="3143872"/>
            <a:ext cx="2526829" cy="1421342"/>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7"/>
          <a:stretch>
            <a:fillRect/>
          </a:stretch>
        </p:blipFill>
        <p:spPr>
          <a:xfrm>
            <a:off x="7650956" y="4926046"/>
            <a:ext cx="2947348" cy="2548990"/>
          </a:xfrm>
          <a:prstGeom prst="rect">
            <a:avLst/>
          </a:prstGeom>
        </p:spPr>
      </p:pic>
    </p:spTree>
    <p:extLst>
      <p:ext uri="{BB962C8B-B14F-4D97-AF65-F5344CB8AC3E}">
        <p14:creationId xmlns:p14="http://schemas.microsoft.com/office/powerpoint/2010/main" val="8641201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10196" y="461870"/>
            <a:ext cx="8569400" cy="806717"/>
          </a:xfrm>
        </p:spPr>
        <p:txBody>
          <a:bodyPr/>
          <a:lstStyle/>
          <a:p>
            <a:r>
              <a:rPr lang="en-GB" dirty="0" err="1" smtClean="0"/>
              <a:t>Entscheidungsfindung</a:t>
            </a:r>
            <a:endParaRPr lang="en-GB" dirty="0"/>
          </a:p>
        </p:txBody>
      </p:sp>
      <p:sp>
        <p:nvSpPr>
          <p:cNvPr id="5" name="Inhaltsplatzhalter 4"/>
          <p:cNvSpPr>
            <a:spLocks noGrp="1"/>
          </p:cNvSpPr>
          <p:nvPr>
            <p:ph idx="1"/>
          </p:nvPr>
        </p:nvSpPr>
        <p:spPr>
          <a:xfrm>
            <a:off x="593725" y="1692400"/>
            <a:ext cx="4824636" cy="3672408"/>
          </a:xfrm>
        </p:spPr>
        <p:txBody>
          <a:bodyPr/>
          <a:lstStyle/>
          <a:p>
            <a:pPr marL="0" indent="0">
              <a:buNone/>
            </a:pPr>
            <a:endParaRPr lang="en-GB" b="1" dirty="0"/>
          </a:p>
          <a:p>
            <a:pPr marL="0" indent="0">
              <a:buNone/>
            </a:pPr>
            <a:endParaRPr lang="en-GB" dirty="0" smtClean="0"/>
          </a:p>
          <a:p>
            <a:pPr marL="0" indent="0">
              <a:buNone/>
            </a:pPr>
            <a:endParaRPr lang="en-GB" dirty="0" smtClean="0"/>
          </a:p>
          <a:p>
            <a:endParaRPr lang="en-GB" dirty="0"/>
          </a:p>
          <a:p>
            <a:endParaRPr lang="en-GB" dirty="0"/>
          </a:p>
          <a:p>
            <a:endParaRPr lang="en-GB" dirty="0"/>
          </a:p>
          <a:p>
            <a:endParaRPr lang="en-GB" dirty="0"/>
          </a:p>
        </p:txBody>
      </p:sp>
      <p:sp>
        <p:nvSpPr>
          <p:cNvPr id="8" name="Foliennummernplatzhalter 7"/>
          <p:cNvSpPr>
            <a:spLocks noGrp="1"/>
          </p:cNvSpPr>
          <p:nvPr>
            <p:ph type="sldNum" sz="quarter" idx="14"/>
          </p:nvPr>
        </p:nvSpPr>
        <p:spPr/>
        <p:txBody>
          <a:bodyPr/>
          <a:lstStyle/>
          <a:p>
            <a:fld id="{FE455FE2-C337-4EA7-9B81-FD39E63E98CB}" type="slidenum">
              <a:rPr lang="de-DE" smtClean="0"/>
              <a:pPr/>
              <a:t>3</a:t>
            </a:fld>
            <a:endParaRPr lang="de-DE" dirty="0"/>
          </a:p>
        </p:txBody>
      </p:sp>
      <p:sp>
        <p:nvSpPr>
          <p:cNvPr id="7" name="Fußzeilenplatzhalter 2"/>
          <p:cNvSpPr>
            <a:spLocks noGrp="1"/>
          </p:cNvSpPr>
          <p:nvPr>
            <p:ph type="ftr" sz="quarter" idx="4294967295"/>
          </p:nvPr>
        </p:nvSpPr>
        <p:spPr>
          <a:xfrm>
            <a:off x="3608844" y="7100855"/>
            <a:ext cx="6552725" cy="360040"/>
          </a:xfrm>
          <a:prstGeom prst="rect">
            <a:avLst/>
          </a:prstGeom>
        </p:spPr>
        <p:txBody>
          <a:bodyPr/>
          <a:lstStyle/>
          <a:p>
            <a:pPr algn="just"/>
            <a:r>
              <a:rPr lang="de-DE" sz="1100" dirty="0" smtClean="0"/>
              <a:t>	© 2018, </a:t>
            </a:r>
            <a:r>
              <a:rPr lang="de-DE" sz="1100" dirty="0"/>
              <a:t>Lufthansa Aviation Training, </a:t>
            </a:r>
            <a:r>
              <a:rPr lang="en-GB" dirty="0"/>
              <a:t>Rotary Club Basel-</a:t>
            </a:r>
            <a:r>
              <a:rPr lang="en-GB" dirty="0" err="1"/>
              <a:t>Dreiländereck</a:t>
            </a:r>
            <a:r>
              <a:rPr lang="en-GB" dirty="0"/>
              <a:t>, 27. </a:t>
            </a:r>
            <a:r>
              <a:rPr lang="en-GB" dirty="0" err="1"/>
              <a:t>Februar</a:t>
            </a:r>
            <a:r>
              <a:rPr lang="en-GB" dirty="0"/>
              <a:t> 2018</a:t>
            </a:r>
          </a:p>
          <a:p>
            <a:pPr algn="just"/>
            <a:endParaRPr lang="de-DE" sz="1100" dirty="0"/>
          </a:p>
        </p:txBody>
      </p:sp>
      <p:sp>
        <p:nvSpPr>
          <p:cNvPr id="10" name="TextBox 1"/>
          <p:cNvSpPr txBox="1"/>
          <p:nvPr/>
        </p:nvSpPr>
        <p:spPr>
          <a:xfrm>
            <a:off x="5418361" y="681671"/>
            <a:ext cx="3888432" cy="5693866"/>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p>
            <a:pPr>
              <a:defRPr/>
            </a:pPr>
            <a:r>
              <a:rPr lang="de-CH" sz="2800" b="1" dirty="0">
                <a:solidFill>
                  <a:srgbClr val="FFFFFF"/>
                </a:solidFill>
                <a:latin typeface="Calibri" panose="020F0502020204030204" pitchFamily="34" charset="0"/>
                <a:cs typeface="Calibri" panose="020F0502020204030204" pitchFamily="34" charset="0"/>
              </a:rPr>
              <a:t>S</a:t>
            </a:r>
            <a:r>
              <a:rPr lang="de-CH" sz="2800" dirty="0">
                <a:solidFill>
                  <a:srgbClr val="FFFFFF"/>
                </a:solidFill>
                <a:latin typeface="Calibri" panose="020F0502020204030204" pitchFamily="34" charset="0"/>
                <a:cs typeface="Calibri" panose="020F0502020204030204" pitchFamily="34" charset="0"/>
              </a:rPr>
              <a:t>  </a:t>
            </a:r>
            <a:r>
              <a:rPr lang="de-CH" sz="2800" dirty="0" err="1" smtClean="0">
                <a:solidFill>
                  <a:srgbClr val="FFFFFF"/>
                </a:solidFill>
                <a:latin typeface="Calibri" panose="020F0502020204030204" pitchFamily="34" charset="0"/>
                <a:cs typeface="Calibri" panose="020F0502020204030204" pitchFamily="34" charset="0"/>
              </a:rPr>
              <a:t>ituation</a:t>
            </a:r>
            <a:r>
              <a:rPr lang="de-CH" sz="2800" dirty="0" smtClean="0">
                <a:solidFill>
                  <a:srgbClr val="FFFFFF"/>
                </a:solidFill>
                <a:latin typeface="Calibri" panose="020F0502020204030204" pitchFamily="34" charset="0"/>
                <a:cs typeface="Calibri" panose="020F0502020204030204" pitchFamily="34" charset="0"/>
              </a:rPr>
              <a:t> erfassen</a:t>
            </a:r>
            <a:endParaRPr lang="de-CH" sz="2800" dirty="0">
              <a:solidFill>
                <a:srgbClr val="FFFFFF"/>
              </a:solidFill>
              <a:latin typeface="Calibri" panose="020F0502020204030204" pitchFamily="34" charset="0"/>
              <a:cs typeface="Calibri" panose="020F0502020204030204" pitchFamily="34" charset="0"/>
            </a:endParaRPr>
          </a:p>
          <a:p>
            <a:pPr>
              <a:defRPr/>
            </a:pPr>
            <a:endParaRPr lang="de-CH" sz="2800" dirty="0">
              <a:solidFill>
                <a:srgbClr val="FFFFFF"/>
              </a:solidFill>
              <a:latin typeface="Calibri" panose="020F0502020204030204" pitchFamily="34" charset="0"/>
              <a:cs typeface="Calibri" panose="020F0502020204030204" pitchFamily="34" charset="0"/>
            </a:endParaRPr>
          </a:p>
          <a:p>
            <a:pPr>
              <a:defRPr/>
            </a:pPr>
            <a:r>
              <a:rPr lang="de-CH" sz="2800" b="1" dirty="0">
                <a:solidFill>
                  <a:srgbClr val="FFFFFF"/>
                </a:solidFill>
                <a:latin typeface="Calibri" panose="020F0502020204030204" pitchFamily="34" charset="0"/>
                <a:cs typeface="Calibri" panose="020F0502020204030204" pitchFamily="34" charset="0"/>
              </a:rPr>
              <a:t>P</a:t>
            </a:r>
            <a:r>
              <a:rPr lang="de-CH" sz="2800" dirty="0">
                <a:solidFill>
                  <a:srgbClr val="FFFFFF"/>
                </a:solidFill>
                <a:latin typeface="Calibri" panose="020F0502020204030204" pitchFamily="34" charset="0"/>
                <a:cs typeface="Calibri" panose="020F0502020204030204" pitchFamily="34" charset="0"/>
              </a:rPr>
              <a:t>  </a:t>
            </a:r>
            <a:r>
              <a:rPr lang="de-CH" sz="2800" dirty="0" err="1" smtClean="0">
                <a:solidFill>
                  <a:srgbClr val="FFFFFF"/>
                </a:solidFill>
                <a:latin typeface="Calibri" panose="020F0502020204030204" pitchFamily="34" charset="0"/>
                <a:cs typeface="Calibri" panose="020F0502020204030204" pitchFamily="34" charset="0"/>
              </a:rPr>
              <a:t>relim</a:t>
            </a:r>
            <a:r>
              <a:rPr lang="de-CH" sz="2800" dirty="0" smtClean="0">
                <a:solidFill>
                  <a:srgbClr val="FFFFFF"/>
                </a:solidFill>
                <a:latin typeface="Calibri" panose="020F0502020204030204" pitchFamily="34" charset="0"/>
                <a:cs typeface="Calibri" panose="020F0502020204030204" pitchFamily="34" charset="0"/>
              </a:rPr>
              <a:t> </a:t>
            </a:r>
            <a:r>
              <a:rPr lang="de-CH" sz="2800" dirty="0">
                <a:solidFill>
                  <a:srgbClr val="FFFFFF"/>
                </a:solidFill>
                <a:latin typeface="Calibri" panose="020F0502020204030204" pitchFamily="34" charset="0"/>
                <a:cs typeface="Calibri" panose="020F0502020204030204" pitchFamily="34" charset="0"/>
              </a:rPr>
              <a:t>action</a:t>
            </a:r>
          </a:p>
          <a:p>
            <a:pPr>
              <a:defRPr/>
            </a:pPr>
            <a:endParaRPr lang="de-CH" sz="2800" dirty="0">
              <a:solidFill>
                <a:srgbClr val="FFFFFF"/>
              </a:solidFill>
              <a:latin typeface="Calibri" panose="020F0502020204030204" pitchFamily="34" charset="0"/>
              <a:cs typeface="Calibri" panose="020F0502020204030204" pitchFamily="34" charset="0"/>
            </a:endParaRPr>
          </a:p>
          <a:p>
            <a:pPr>
              <a:defRPr/>
            </a:pPr>
            <a:r>
              <a:rPr lang="de-CH" sz="2800" b="1" dirty="0">
                <a:solidFill>
                  <a:srgbClr val="FFFFFF"/>
                </a:solidFill>
                <a:latin typeface="Calibri" panose="020F0502020204030204" pitchFamily="34" charset="0"/>
                <a:cs typeface="Calibri" panose="020F0502020204030204" pitchFamily="34" charset="0"/>
              </a:rPr>
              <a:t>O</a:t>
            </a:r>
            <a:r>
              <a:rPr lang="de-CH" sz="2800" dirty="0">
                <a:solidFill>
                  <a:srgbClr val="FFFFFF"/>
                </a:solidFill>
                <a:latin typeface="Calibri" panose="020F0502020204030204" pitchFamily="34" charset="0"/>
                <a:cs typeface="Calibri" panose="020F0502020204030204" pitchFamily="34" charset="0"/>
              </a:rPr>
              <a:t> </a:t>
            </a:r>
            <a:r>
              <a:rPr lang="de-CH" sz="2800" dirty="0" smtClean="0">
                <a:solidFill>
                  <a:srgbClr val="FFFFFF"/>
                </a:solidFill>
                <a:latin typeface="Calibri" panose="020F0502020204030204" pitchFamily="34" charset="0"/>
                <a:cs typeface="Calibri" panose="020F0502020204030204" pitchFamily="34" charset="0"/>
              </a:rPr>
              <a:t> </a:t>
            </a:r>
            <a:r>
              <a:rPr lang="de-CH" sz="2800" dirty="0" err="1" smtClean="0">
                <a:solidFill>
                  <a:srgbClr val="FFFFFF"/>
                </a:solidFill>
                <a:latin typeface="Calibri" panose="020F0502020204030204" pitchFamily="34" charset="0"/>
                <a:cs typeface="Calibri" panose="020F0502020204030204" pitchFamily="34" charset="0"/>
              </a:rPr>
              <a:t>ptionen</a:t>
            </a:r>
            <a:endParaRPr lang="de-CH" sz="2800" dirty="0">
              <a:solidFill>
                <a:srgbClr val="FFFFFF"/>
              </a:solidFill>
              <a:latin typeface="Calibri" panose="020F0502020204030204" pitchFamily="34" charset="0"/>
              <a:cs typeface="Calibri" panose="020F0502020204030204" pitchFamily="34" charset="0"/>
            </a:endParaRPr>
          </a:p>
          <a:p>
            <a:pPr>
              <a:defRPr/>
            </a:pPr>
            <a:endParaRPr lang="de-CH" sz="2800" dirty="0">
              <a:solidFill>
                <a:srgbClr val="FFFFFF"/>
              </a:solidFill>
              <a:latin typeface="Calibri" panose="020F0502020204030204" pitchFamily="34" charset="0"/>
              <a:cs typeface="Calibri" panose="020F0502020204030204" pitchFamily="34" charset="0"/>
            </a:endParaRPr>
          </a:p>
          <a:p>
            <a:pPr>
              <a:defRPr/>
            </a:pPr>
            <a:r>
              <a:rPr lang="de-CH" sz="2800" b="1" dirty="0">
                <a:solidFill>
                  <a:srgbClr val="FFFFFF"/>
                </a:solidFill>
                <a:latin typeface="Calibri" panose="020F0502020204030204" pitchFamily="34" charset="0"/>
                <a:cs typeface="Calibri" panose="020F0502020204030204" pitchFamily="34" charset="0"/>
              </a:rPr>
              <a:t>R</a:t>
            </a:r>
            <a:r>
              <a:rPr lang="de-CH" sz="2800" dirty="0">
                <a:solidFill>
                  <a:srgbClr val="FFFFFF"/>
                </a:solidFill>
                <a:latin typeface="Calibri" panose="020F0502020204030204" pitchFamily="34" charset="0"/>
                <a:cs typeface="Calibri" panose="020F0502020204030204" pitchFamily="34" charset="0"/>
              </a:rPr>
              <a:t>  </a:t>
            </a:r>
            <a:r>
              <a:rPr lang="de-CH" sz="2800" dirty="0" err="1" smtClean="0">
                <a:solidFill>
                  <a:srgbClr val="FFFFFF"/>
                </a:solidFill>
                <a:latin typeface="Calibri" panose="020F0502020204030204" pitchFamily="34" charset="0"/>
                <a:cs typeface="Calibri" panose="020F0502020204030204" pitchFamily="34" charset="0"/>
              </a:rPr>
              <a:t>ating</a:t>
            </a:r>
            <a:r>
              <a:rPr lang="de-CH" sz="2800" dirty="0" smtClean="0">
                <a:solidFill>
                  <a:srgbClr val="FFFFFF"/>
                </a:solidFill>
                <a:latin typeface="Calibri" panose="020F0502020204030204" pitchFamily="34" charset="0"/>
                <a:cs typeface="Calibri" panose="020F0502020204030204" pitchFamily="34" charset="0"/>
              </a:rPr>
              <a:t> / Risiko</a:t>
            </a:r>
            <a:endParaRPr lang="de-CH" sz="2800" dirty="0">
              <a:solidFill>
                <a:srgbClr val="FFFFFF"/>
              </a:solidFill>
              <a:latin typeface="Calibri" panose="020F0502020204030204" pitchFamily="34" charset="0"/>
              <a:cs typeface="Calibri" panose="020F0502020204030204" pitchFamily="34" charset="0"/>
            </a:endParaRPr>
          </a:p>
          <a:p>
            <a:pPr>
              <a:defRPr/>
            </a:pPr>
            <a:endParaRPr lang="de-CH" sz="2800" dirty="0">
              <a:solidFill>
                <a:srgbClr val="FFFFFF"/>
              </a:solidFill>
              <a:latin typeface="Calibri" panose="020F0502020204030204" pitchFamily="34" charset="0"/>
              <a:cs typeface="Calibri" panose="020F0502020204030204" pitchFamily="34" charset="0"/>
            </a:endParaRPr>
          </a:p>
          <a:p>
            <a:pPr>
              <a:defRPr/>
            </a:pPr>
            <a:r>
              <a:rPr lang="de-CH" sz="2800" b="1" i="1" dirty="0" smtClean="0">
                <a:solidFill>
                  <a:srgbClr val="FFFFFF"/>
                </a:solidFill>
                <a:latin typeface="Calibri" panose="020F0502020204030204" pitchFamily="34" charset="0"/>
                <a:cs typeface="Calibri" panose="020F0502020204030204" pitchFamily="34" charset="0"/>
              </a:rPr>
              <a:t>D  </a:t>
            </a:r>
            <a:r>
              <a:rPr lang="de-CH" sz="2800" b="1" i="1" dirty="0" err="1" smtClean="0">
                <a:solidFill>
                  <a:srgbClr val="FFFFFF"/>
                </a:solidFill>
                <a:latin typeface="Calibri" panose="020F0502020204030204" pitchFamily="34" charset="0"/>
                <a:cs typeface="Calibri" panose="020F0502020204030204" pitchFamily="34" charset="0"/>
              </a:rPr>
              <a:t>ecision</a:t>
            </a:r>
            <a:endParaRPr lang="de-CH" sz="2800" b="1" i="1" dirty="0">
              <a:solidFill>
                <a:srgbClr val="FFFFFF"/>
              </a:solidFill>
              <a:latin typeface="Calibri" panose="020F0502020204030204" pitchFamily="34" charset="0"/>
              <a:cs typeface="Calibri" panose="020F0502020204030204" pitchFamily="34" charset="0"/>
            </a:endParaRPr>
          </a:p>
          <a:p>
            <a:pPr>
              <a:defRPr/>
            </a:pPr>
            <a:endParaRPr lang="de-CH" sz="2800" dirty="0">
              <a:solidFill>
                <a:srgbClr val="FFFFFF"/>
              </a:solidFill>
              <a:latin typeface="Calibri" panose="020F0502020204030204" pitchFamily="34" charset="0"/>
              <a:cs typeface="Calibri" panose="020F0502020204030204" pitchFamily="34" charset="0"/>
            </a:endParaRPr>
          </a:p>
          <a:p>
            <a:pPr>
              <a:defRPr/>
            </a:pPr>
            <a:r>
              <a:rPr lang="de-CH" sz="2800" b="1" dirty="0">
                <a:solidFill>
                  <a:srgbClr val="FFFFFF"/>
                </a:solidFill>
                <a:latin typeface="Calibri" panose="020F0502020204030204" pitchFamily="34" charset="0"/>
                <a:cs typeface="Calibri" panose="020F0502020204030204" pitchFamily="34" charset="0"/>
              </a:rPr>
              <a:t>E</a:t>
            </a:r>
            <a:r>
              <a:rPr lang="de-CH" sz="2800" dirty="0">
                <a:solidFill>
                  <a:srgbClr val="FFFFFF"/>
                </a:solidFill>
                <a:latin typeface="Calibri" panose="020F0502020204030204" pitchFamily="34" charset="0"/>
                <a:cs typeface="Calibri" panose="020F0502020204030204" pitchFamily="34" charset="0"/>
              </a:rPr>
              <a:t>   xecution</a:t>
            </a:r>
          </a:p>
          <a:p>
            <a:pPr>
              <a:defRPr/>
            </a:pPr>
            <a:endParaRPr lang="de-CH" sz="2800" dirty="0">
              <a:solidFill>
                <a:srgbClr val="FFFFFF"/>
              </a:solidFill>
              <a:latin typeface="Calibri" panose="020F0502020204030204" pitchFamily="34" charset="0"/>
              <a:cs typeface="Calibri" panose="020F0502020204030204" pitchFamily="34" charset="0"/>
            </a:endParaRPr>
          </a:p>
          <a:p>
            <a:pPr>
              <a:defRPr/>
            </a:pPr>
            <a:r>
              <a:rPr lang="de-CH" sz="2800" b="1" dirty="0">
                <a:solidFill>
                  <a:srgbClr val="FFFFFF"/>
                </a:solidFill>
                <a:latin typeface="Calibri" panose="020F0502020204030204" pitchFamily="34" charset="0"/>
                <a:cs typeface="Calibri" panose="020F0502020204030204" pitchFamily="34" charset="0"/>
              </a:rPr>
              <a:t>C</a:t>
            </a:r>
            <a:r>
              <a:rPr lang="de-CH" sz="2800" dirty="0">
                <a:solidFill>
                  <a:srgbClr val="FFFFFF"/>
                </a:solidFill>
                <a:latin typeface="Calibri" panose="020F0502020204030204" pitchFamily="34" charset="0"/>
                <a:cs typeface="Calibri" panose="020F0502020204030204" pitchFamily="34" charset="0"/>
              </a:rPr>
              <a:t>   ontrolling</a:t>
            </a:r>
          </a:p>
        </p:txBody>
      </p:sp>
      <p:pic>
        <p:nvPicPr>
          <p:cNvPr id="1028" name="Picture 4" descr="Bildergebnis für ehepaar strei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09" y="2490922"/>
            <a:ext cx="4371975" cy="2647951"/>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5778748" y="770241"/>
            <a:ext cx="3384376" cy="5527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172608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11"/>
                                        </p:tgtEl>
                                      </p:cBhvr>
                                    </p:animEffect>
                                    <p:set>
                                      <p:cBhvr>
                                        <p:cTn id="7" dur="1" fill="hold">
                                          <p:stCondLst>
                                            <p:cond delay="2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umsplatzhalter 3"/>
          <p:cNvSpPr>
            <a:spLocks noGrp="1"/>
          </p:cNvSpPr>
          <p:nvPr>
            <p:ph type="dt" sz="half" idx="10"/>
          </p:nvPr>
        </p:nvSpPr>
        <p:spPr>
          <a:xfrm>
            <a:off x="525145" y="6348163"/>
            <a:ext cx="9591236" cy="228810"/>
          </a:xfrm>
          <a:solidFill>
            <a:schemeClr val="bg1">
              <a:lumMod val="85000"/>
            </a:schemeClr>
          </a:solidFill>
        </p:spPr>
        <p:txBody>
          <a:bodyPr/>
          <a:lstStyle/>
          <a:p>
            <a:r>
              <a:rPr lang="de-CH" sz="1053" dirty="0"/>
              <a:t>2</a:t>
            </a:r>
            <a:r>
              <a:rPr lang="de-CH" sz="1053" dirty="0"/>
              <a:t>9.11.2017</a:t>
            </a:r>
            <a:endParaRPr lang="de-CH" sz="1053" dirty="0"/>
          </a:p>
        </p:txBody>
      </p:sp>
      <p:sp>
        <p:nvSpPr>
          <p:cNvPr id="8" name="Fußzeilenplatzhalter 4"/>
          <p:cNvSpPr>
            <a:spLocks noGrp="1"/>
          </p:cNvSpPr>
          <p:nvPr>
            <p:ph type="ftr" sz="quarter" idx="11"/>
          </p:nvPr>
        </p:nvSpPr>
        <p:spPr>
          <a:xfrm>
            <a:off x="3542188" y="6348694"/>
            <a:ext cx="4080921" cy="228278"/>
          </a:xfrm>
        </p:spPr>
        <p:txBody>
          <a:bodyPr/>
          <a:lstStyle/>
          <a:p>
            <a:r>
              <a:rPr lang="de-CH" sz="1053" dirty="0"/>
              <a:t>RMT 17 – </a:t>
            </a:r>
            <a:r>
              <a:rPr lang="de-CH" sz="1053" dirty="0" err="1"/>
              <a:t>Risk</a:t>
            </a:r>
            <a:r>
              <a:rPr lang="de-CH" sz="1053" dirty="0"/>
              <a:t> </a:t>
            </a:r>
            <a:r>
              <a:rPr lang="de-CH" sz="1053" dirty="0" err="1"/>
              <a:t>mitigation</a:t>
            </a:r>
            <a:r>
              <a:rPr lang="de-CH" sz="1053" dirty="0"/>
              <a:t> / Dieter Eppler </a:t>
            </a:r>
            <a:r>
              <a:rPr lang="de-CH" sz="1053" dirty="0">
                <a:solidFill>
                  <a:schemeClr val="tx1">
                    <a:lumMod val="50000"/>
                    <a:lumOff val="50000"/>
                  </a:schemeClr>
                </a:solidFill>
              </a:rPr>
              <a:t>/</a:t>
            </a:r>
            <a:r>
              <a:rPr lang="de-CH" sz="1053" dirty="0">
                <a:solidFill>
                  <a:schemeClr val="tx1"/>
                </a:solidFill>
              </a:rPr>
              <a:t> </a:t>
            </a:r>
            <a:r>
              <a:rPr lang="de-CH" sz="1053" dirty="0">
                <a:solidFill>
                  <a:schemeClr val="tx1">
                    <a:lumMod val="50000"/>
                    <a:lumOff val="50000"/>
                  </a:schemeClr>
                </a:solidFill>
              </a:rPr>
              <a:t>Lufthansa Aviation </a:t>
            </a:r>
            <a:r>
              <a:rPr lang="de-CH" sz="1053" dirty="0"/>
              <a:t>Training</a:t>
            </a:r>
            <a:endParaRPr lang="de-CH" sz="1053" dirty="0"/>
          </a:p>
        </p:txBody>
      </p:sp>
      <p:sp>
        <p:nvSpPr>
          <p:cNvPr id="9" name="Foliennummernplatzhalter 5"/>
          <p:cNvSpPr>
            <a:spLocks noGrp="1"/>
          </p:cNvSpPr>
          <p:nvPr>
            <p:ph type="sldNum" sz="quarter" idx="12"/>
          </p:nvPr>
        </p:nvSpPr>
        <p:spPr>
          <a:xfrm>
            <a:off x="7623109" y="6308334"/>
            <a:ext cx="2406015" cy="320245"/>
          </a:xfrm>
        </p:spPr>
        <p:txBody>
          <a:bodyPr/>
          <a:lstStyle/>
          <a:p>
            <a:r>
              <a:rPr lang="de-CH" dirty="0" smtClean="0"/>
              <a:t>35</a:t>
            </a:r>
            <a:endParaRPr lang="de-CH" dirty="0"/>
          </a:p>
        </p:txBody>
      </p:sp>
      <p:sp>
        <p:nvSpPr>
          <p:cNvPr id="14" name="Titel 5"/>
          <p:cNvSpPr txBox="1">
            <a:spLocks/>
          </p:cNvSpPr>
          <p:nvPr/>
        </p:nvSpPr>
        <p:spPr>
          <a:xfrm>
            <a:off x="410876" y="1199675"/>
            <a:ext cx="7218045" cy="284172"/>
          </a:xfrm>
          <a:prstGeom prst="rect">
            <a:avLst/>
          </a:prstGeom>
        </p:spPr>
        <p:txBody>
          <a:bodyPr vert="horz" lIns="0" tIns="0" rIns="0" bIns="0" anchor="b"/>
          <a:lstStyle>
            <a:lvl1pPr algn="l" defTabSz="914400" rtl="0" eaLnBrk="1" latinLnBrk="0" hangingPunct="1">
              <a:spcBef>
                <a:spcPct val="0"/>
              </a:spcBef>
              <a:buNone/>
              <a:defRPr lang="de-DE" sz="2000" b="1" kern="1200">
                <a:solidFill>
                  <a:srgbClr val="707070"/>
                </a:solidFill>
                <a:latin typeface="+mj-lt"/>
                <a:ea typeface="+mj-ea"/>
                <a:cs typeface="+mj-cs"/>
              </a:defRPr>
            </a:lvl1pPr>
          </a:lstStyle>
          <a:p>
            <a:pPr defTabSz="802020">
              <a:defRPr/>
            </a:pPr>
            <a:r>
              <a:rPr lang="de-CH" sz="1754" dirty="0">
                <a:latin typeface="+mn-lt"/>
              </a:rPr>
              <a:t>SOP / </a:t>
            </a:r>
            <a:r>
              <a:rPr lang="de-CH" sz="1754" dirty="0" err="1">
                <a:latin typeface="+mn-lt"/>
              </a:rPr>
              <a:t>Checklists</a:t>
            </a:r>
            <a:endParaRPr lang="de-CH" sz="1754" dirty="0">
              <a:latin typeface="+mn-lt"/>
            </a:endParaRPr>
          </a:p>
        </p:txBody>
      </p:sp>
      <p:sp>
        <p:nvSpPr>
          <p:cNvPr id="15" name="Rechteck 14"/>
          <p:cNvSpPr/>
          <p:nvPr/>
        </p:nvSpPr>
        <p:spPr>
          <a:xfrm>
            <a:off x="0" y="1064879"/>
            <a:ext cx="252628" cy="390058"/>
          </a:xfrm>
          <a:prstGeom prst="rect">
            <a:avLst/>
          </a:prstGeom>
          <a:solidFill>
            <a:srgbClr val="FFB3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150" tIns="63150" rIns="63150" bIns="63150" numCol="1" spcCol="0" rtlCol="0" fromWordArt="0" anchor="ctr" anchorCtr="0" forceAA="0" compatLnSpc="1">
            <a:prstTxWarp prst="textNoShape">
              <a:avLst/>
            </a:prstTxWarp>
            <a:noAutofit/>
          </a:bodyPr>
          <a:lstStyle/>
          <a:p>
            <a:pPr algn="ctr"/>
            <a:endParaRPr lang="de-DE" sz="1228" dirty="0">
              <a:solidFill>
                <a:schemeClr val="tx1"/>
              </a:solidFill>
            </a:endParaRPr>
          </a:p>
        </p:txBody>
      </p:sp>
      <p:cxnSp>
        <p:nvCxnSpPr>
          <p:cNvPr id="35" name="Straight Connector 15"/>
          <p:cNvCxnSpPr>
            <a:cxnSpLocks noChangeShapeType="1"/>
          </p:cNvCxnSpPr>
          <p:nvPr/>
        </p:nvCxnSpPr>
        <p:spPr bwMode="auto">
          <a:xfrm flipV="1">
            <a:off x="2451964" y="3929615"/>
            <a:ext cx="0" cy="83402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36" name="Straight Connector 18"/>
          <p:cNvCxnSpPr>
            <a:cxnSpLocks noChangeShapeType="1"/>
          </p:cNvCxnSpPr>
          <p:nvPr/>
        </p:nvCxnSpPr>
        <p:spPr bwMode="auto">
          <a:xfrm>
            <a:off x="6141744" y="2982803"/>
            <a:ext cx="2785" cy="253829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pic>
        <p:nvPicPr>
          <p:cNvPr id="2" name="Grafik 1"/>
          <p:cNvPicPr>
            <a:picLocks noChangeAspect="1"/>
          </p:cNvPicPr>
          <p:nvPr/>
        </p:nvPicPr>
        <p:blipFill>
          <a:blip r:embed="rId3"/>
          <a:stretch>
            <a:fillRect/>
          </a:stretch>
        </p:blipFill>
        <p:spPr>
          <a:xfrm>
            <a:off x="0" y="775106"/>
            <a:ext cx="10693400" cy="6011051"/>
          </a:xfrm>
          <a:prstGeom prst="rect">
            <a:avLst/>
          </a:prstGeom>
        </p:spPr>
      </p:pic>
      <p:graphicFrame>
        <p:nvGraphicFramePr>
          <p:cNvPr id="3" name="Tabelle 2"/>
          <p:cNvGraphicFramePr>
            <a:graphicFrameLocks noGrp="1"/>
          </p:cNvGraphicFramePr>
          <p:nvPr>
            <p:extLst/>
          </p:nvPr>
        </p:nvGraphicFramePr>
        <p:xfrm>
          <a:off x="206578" y="961461"/>
          <a:ext cx="10334940" cy="5753776"/>
        </p:xfrm>
        <a:graphic>
          <a:graphicData uri="http://schemas.openxmlformats.org/drawingml/2006/table">
            <a:tbl>
              <a:tblPr firstRow="1" bandRow="1">
                <a:tableStyleId>{5C22544A-7EE6-4342-B048-85BDC9FD1C3A}</a:tableStyleId>
              </a:tblPr>
              <a:tblGrid>
                <a:gridCol w="516747"/>
                <a:gridCol w="516747"/>
                <a:gridCol w="516747"/>
                <a:gridCol w="516747"/>
                <a:gridCol w="516747"/>
                <a:gridCol w="516747"/>
                <a:gridCol w="516747"/>
                <a:gridCol w="516747"/>
                <a:gridCol w="516747"/>
                <a:gridCol w="516747"/>
                <a:gridCol w="516747"/>
                <a:gridCol w="516747"/>
                <a:gridCol w="516747"/>
                <a:gridCol w="516747"/>
                <a:gridCol w="516747"/>
                <a:gridCol w="516747"/>
                <a:gridCol w="516747"/>
                <a:gridCol w="516747"/>
                <a:gridCol w="516747"/>
                <a:gridCol w="516747"/>
              </a:tblGrid>
              <a:tr h="719222">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r>
              <a:tr h="719222">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r>
              <a:tr h="719222">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r>
              <a:tr h="719222">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r>
              <a:tr h="719222">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r>
              <a:tr h="719222">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r>
              <a:tr h="719222">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r>
              <a:tr h="719222">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c>
                  <a:txBody>
                    <a:bodyPr/>
                    <a:lstStyle/>
                    <a:p>
                      <a:endParaRPr lang="de-CH" sz="1800" dirty="0">
                        <a:solidFill>
                          <a:sysClr val="windowText" lastClr="000000"/>
                        </a:solidFill>
                      </a:endParaRPr>
                    </a:p>
                  </a:txBody>
                  <a:tcPr marL="80201" marR="80201" marT="40100" marB="40100">
                    <a:lnR w="57150" cap="flat" cmpd="sng" algn="ctr">
                      <a:solidFill>
                        <a:schemeClr val="bg1"/>
                      </a:solidFill>
                      <a:prstDash val="solid"/>
                      <a:round/>
                      <a:headEnd type="none" w="med" len="med"/>
                      <a:tailEnd type="none" w="med" len="med"/>
                    </a:lnR>
                    <a:noFill/>
                  </a:tcPr>
                </a:tc>
                <a:tc>
                  <a:txBody>
                    <a:bodyPr/>
                    <a:lstStyle/>
                    <a:p>
                      <a:endParaRPr lang="de-CH" sz="1800" dirty="0">
                        <a:solidFill>
                          <a:sysClr val="windowText" lastClr="000000"/>
                        </a:solidFill>
                      </a:endParaRPr>
                    </a:p>
                  </a:txBody>
                  <a:tcPr marL="80201" marR="80201" marT="40100" marB="40100">
                    <a:lnL w="57150" cap="flat" cmpd="sng" algn="ctr">
                      <a:solidFill>
                        <a:schemeClr val="bg1"/>
                      </a:solidFill>
                      <a:prstDash val="solid"/>
                      <a:round/>
                      <a:headEnd type="none" w="med" len="med"/>
                      <a:tailEnd type="none" w="med" len="med"/>
                    </a:lnL>
                    <a:noFill/>
                  </a:tcPr>
                </a:tc>
              </a:tr>
            </a:tbl>
          </a:graphicData>
        </a:graphic>
      </p:graphicFrame>
      <p:sp>
        <p:nvSpPr>
          <p:cNvPr id="4" name="Rechteck 3"/>
          <p:cNvSpPr/>
          <p:nvPr/>
        </p:nvSpPr>
        <p:spPr>
          <a:xfrm>
            <a:off x="1823446" y="3936749"/>
            <a:ext cx="1069340" cy="1406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42"/>
          </a:p>
        </p:txBody>
      </p:sp>
      <p:sp>
        <p:nvSpPr>
          <p:cNvPr id="17" name="Rechteck 16"/>
          <p:cNvSpPr/>
          <p:nvPr/>
        </p:nvSpPr>
        <p:spPr>
          <a:xfrm>
            <a:off x="684050" y="5354150"/>
            <a:ext cx="2210084" cy="1406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842" dirty="0" smtClean="0"/>
              <a:t>Trainingsmodule</a:t>
            </a:r>
          </a:p>
        </p:txBody>
      </p:sp>
      <p:sp>
        <p:nvSpPr>
          <p:cNvPr id="18" name="Rechteck 17"/>
          <p:cNvSpPr/>
          <p:nvPr/>
        </p:nvSpPr>
        <p:spPr>
          <a:xfrm>
            <a:off x="2711103" y="2500122"/>
            <a:ext cx="1069340" cy="1406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42" dirty="0"/>
          </a:p>
        </p:txBody>
      </p:sp>
      <p:sp>
        <p:nvSpPr>
          <p:cNvPr id="19" name="Rechteck 18"/>
          <p:cNvSpPr/>
          <p:nvPr/>
        </p:nvSpPr>
        <p:spPr>
          <a:xfrm>
            <a:off x="3784760" y="3053306"/>
            <a:ext cx="1069340" cy="1406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42"/>
          </a:p>
        </p:txBody>
      </p:sp>
      <p:sp>
        <p:nvSpPr>
          <p:cNvPr id="20" name="Rechteck 19"/>
          <p:cNvSpPr/>
          <p:nvPr/>
        </p:nvSpPr>
        <p:spPr>
          <a:xfrm>
            <a:off x="4887633" y="3881847"/>
            <a:ext cx="1069340" cy="1406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42"/>
          </a:p>
        </p:txBody>
      </p:sp>
      <p:sp>
        <p:nvSpPr>
          <p:cNvPr id="21" name="Rechteck 20"/>
          <p:cNvSpPr/>
          <p:nvPr/>
        </p:nvSpPr>
        <p:spPr>
          <a:xfrm>
            <a:off x="5824592" y="2992285"/>
            <a:ext cx="1069340" cy="1406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42"/>
          </a:p>
        </p:txBody>
      </p:sp>
      <p:sp>
        <p:nvSpPr>
          <p:cNvPr id="22" name="Rechteck 21"/>
          <p:cNvSpPr/>
          <p:nvPr/>
        </p:nvSpPr>
        <p:spPr>
          <a:xfrm>
            <a:off x="6912787" y="2407644"/>
            <a:ext cx="1069340" cy="1406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42"/>
          </a:p>
        </p:txBody>
      </p:sp>
      <p:sp>
        <p:nvSpPr>
          <p:cNvPr id="23" name="Rechteck 22"/>
          <p:cNvSpPr/>
          <p:nvPr/>
        </p:nvSpPr>
        <p:spPr>
          <a:xfrm>
            <a:off x="7969512" y="1659208"/>
            <a:ext cx="1069340" cy="1406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42"/>
          </a:p>
        </p:txBody>
      </p:sp>
      <p:sp>
        <p:nvSpPr>
          <p:cNvPr id="24" name="Rechteck 23"/>
          <p:cNvSpPr/>
          <p:nvPr/>
        </p:nvSpPr>
        <p:spPr>
          <a:xfrm rot="5400000">
            <a:off x="9431392" y="1304598"/>
            <a:ext cx="730196" cy="1490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42"/>
          </a:p>
        </p:txBody>
      </p:sp>
      <p:sp>
        <p:nvSpPr>
          <p:cNvPr id="5" name="Pfeil nach links und rechts 4"/>
          <p:cNvSpPr/>
          <p:nvPr/>
        </p:nvSpPr>
        <p:spPr>
          <a:xfrm rot="18253322">
            <a:off x="1226237" y="4354404"/>
            <a:ext cx="2434691" cy="60670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842" dirty="0" smtClean="0">
                <a:solidFill>
                  <a:schemeClr val="tx1"/>
                </a:solidFill>
              </a:rPr>
              <a:t>Klassenzimmer</a:t>
            </a:r>
            <a:endParaRPr lang="de-CH" sz="1842" dirty="0">
              <a:solidFill>
                <a:schemeClr val="tx1"/>
              </a:solidFill>
            </a:endParaRPr>
          </a:p>
        </p:txBody>
      </p:sp>
      <p:sp>
        <p:nvSpPr>
          <p:cNvPr id="25" name="Pfeil nach links und rechts 24"/>
          <p:cNvSpPr/>
          <p:nvPr/>
        </p:nvSpPr>
        <p:spPr>
          <a:xfrm rot="1952867">
            <a:off x="3211780" y="3424905"/>
            <a:ext cx="1726054" cy="403557"/>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842" dirty="0" smtClean="0">
                <a:solidFill>
                  <a:schemeClr val="tx1"/>
                </a:solidFill>
              </a:rPr>
              <a:t>WBT</a:t>
            </a:r>
            <a:endParaRPr lang="de-CH" sz="1842" dirty="0">
              <a:solidFill>
                <a:schemeClr val="tx1"/>
              </a:solidFill>
            </a:endParaRPr>
          </a:p>
        </p:txBody>
      </p:sp>
      <p:sp>
        <p:nvSpPr>
          <p:cNvPr id="26" name="Pfeil nach links und rechts 25"/>
          <p:cNvSpPr/>
          <p:nvPr/>
        </p:nvSpPr>
        <p:spPr>
          <a:xfrm rot="20595982">
            <a:off x="7323572" y="2204864"/>
            <a:ext cx="2776215" cy="63445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842" dirty="0" smtClean="0">
                <a:solidFill>
                  <a:schemeClr val="tx1"/>
                </a:solidFill>
              </a:rPr>
              <a:t>Simulator</a:t>
            </a:r>
            <a:endParaRPr lang="de-CH" sz="1842" dirty="0">
              <a:solidFill>
                <a:schemeClr val="tx1"/>
              </a:solidFill>
            </a:endParaRPr>
          </a:p>
        </p:txBody>
      </p:sp>
      <p:sp>
        <p:nvSpPr>
          <p:cNvPr id="27" name="Pfeil nach links und rechts 26"/>
          <p:cNvSpPr/>
          <p:nvPr/>
        </p:nvSpPr>
        <p:spPr>
          <a:xfrm rot="19690361">
            <a:off x="4957153" y="3643130"/>
            <a:ext cx="2458405" cy="526814"/>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842" dirty="0" smtClean="0">
                <a:solidFill>
                  <a:schemeClr val="tx1"/>
                </a:solidFill>
              </a:rPr>
              <a:t>Verfahrenstrainer</a:t>
            </a:r>
            <a:endParaRPr lang="de-CH" sz="1842" dirty="0">
              <a:solidFill>
                <a:schemeClr val="tx1"/>
              </a:solidFill>
            </a:endParaRPr>
          </a:p>
        </p:txBody>
      </p:sp>
    </p:spTree>
    <p:extLst>
      <p:ext uri="{BB962C8B-B14F-4D97-AF65-F5344CB8AC3E}">
        <p14:creationId xmlns:p14="http://schemas.microsoft.com/office/powerpoint/2010/main" val="3033984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100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150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par>
                                <p:cTn id="51" presetID="53" presetClass="entr" presetSubtype="16" fill="hold" grpId="0" nodeType="withEffect">
                                  <p:stCondLst>
                                    <p:cond delay="50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grpId="0" nodeType="afterEffect">
                                  <p:stCondLst>
                                    <p:cond delay="500"/>
                                  </p:stCondLst>
                                  <p:childTnLst>
                                    <p:set>
                                      <p:cBhvr>
                                        <p:cTn id="62" dur="1" fill="hold">
                                          <p:stCondLst>
                                            <p:cond delay="9"/>
                                          </p:stCondLst>
                                        </p:cTn>
                                        <p:tgtEl>
                                          <p:spTgt spid="25"/>
                                        </p:tgtEl>
                                        <p:attrNameLst>
                                          <p:attrName>style.visibility</p:attrName>
                                        </p:attrNameLst>
                                      </p:cBhvr>
                                      <p:to>
                                        <p:strVal val="visible"/>
                                      </p:to>
                                    </p:set>
                                  </p:childTnLst>
                                </p:cTn>
                              </p:par>
                            </p:childTnLst>
                          </p:cTn>
                        </p:par>
                        <p:par>
                          <p:cTn id="63" fill="hold">
                            <p:stCondLst>
                              <p:cond delay="510"/>
                            </p:stCondLst>
                            <p:childTnLst>
                              <p:par>
                                <p:cTn id="64" presetID="1" presetClass="entr" presetSubtype="0" fill="hold" grpId="0" nodeType="after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childTnLst>
                          </p:cTn>
                        </p:par>
                        <p:par>
                          <p:cTn id="66" fill="hold">
                            <p:stCondLst>
                              <p:cond delay="510"/>
                            </p:stCondLst>
                            <p:childTnLst>
                              <p:par>
                                <p:cTn id="67" presetID="1" presetClass="entr" presetSubtype="0"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P spid="20" grpId="0" animBg="1"/>
      <p:bldP spid="21" grpId="0" animBg="1"/>
      <p:bldP spid="22" grpId="0" animBg="1"/>
      <p:bldP spid="23" grpId="0" animBg="1"/>
      <p:bldP spid="24" grpId="0" animBg="1"/>
      <p:bldP spid="5"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10196" y="461870"/>
            <a:ext cx="8569400" cy="806717"/>
          </a:xfrm>
        </p:spPr>
        <p:txBody>
          <a:bodyPr/>
          <a:lstStyle/>
          <a:p>
            <a:r>
              <a:rPr lang="en-GB" dirty="0" err="1" smtClean="0"/>
              <a:t>Automatisierung</a:t>
            </a:r>
            <a:r>
              <a:rPr lang="en-GB" dirty="0" smtClean="0"/>
              <a:t> – </a:t>
            </a:r>
            <a:r>
              <a:rPr lang="en-GB" dirty="0" err="1" smtClean="0"/>
              <a:t>Segen</a:t>
            </a:r>
            <a:r>
              <a:rPr lang="en-GB" dirty="0" smtClean="0"/>
              <a:t> </a:t>
            </a:r>
            <a:r>
              <a:rPr lang="en-GB" dirty="0" err="1" smtClean="0"/>
              <a:t>oder</a:t>
            </a:r>
            <a:r>
              <a:rPr lang="en-GB" dirty="0" smtClean="0"/>
              <a:t> </a:t>
            </a:r>
            <a:r>
              <a:rPr lang="en-GB" dirty="0" err="1" smtClean="0"/>
              <a:t>Fluch</a:t>
            </a:r>
            <a:r>
              <a:rPr lang="en-GB" dirty="0" smtClean="0"/>
              <a:t>? </a:t>
            </a:r>
            <a:endParaRPr lang="en-GB" dirty="0"/>
          </a:p>
        </p:txBody>
      </p:sp>
      <p:sp>
        <p:nvSpPr>
          <p:cNvPr id="5" name="Inhaltsplatzhalter 4"/>
          <p:cNvSpPr>
            <a:spLocks noGrp="1"/>
          </p:cNvSpPr>
          <p:nvPr>
            <p:ph idx="1"/>
          </p:nvPr>
        </p:nvSpPr>
        <p:spPr>
          <a:xfrm>
            <a:off x="593725" y="1692400"/>
            <a:ext cx="4824636" cy="3672408"/>
          </a:xfrm>
        </p:spPr>
        <p:txBody>
          <a:bodyPr/>
          <a:lstStyle/>
          <a:p>
            <a:pPr marL="0" indent="0">
              <a:buNone/>
            </a:pPr>
            <a:endParaRPr lang="en-GB" b="1" dirty="0"/>
          </a:p>
          <a:p>
            <a:pPr marL="0" indent="0">
              <a:buNone/>
            </a:pPr>
            <a:endParaRPr lang="en-GB" dirty="0" smtClean="0"/>
          </a:p>
          <a:p>
            <a:pPr marL="0" indent="0">
              <a:buNone/>
            </a:pPr>
            <a:endParaRPr lang="en-GB" dirty="0" smtClean="0"/>
          </a:p>
          <a:p>
            <a:endParaRPr lang="en-GB" dirty="0"/>
          </a:p>
          <a:p>
            <a:endParaRPr lang="en-GB" dirty="0"/>
          </a:p>
          <a:p>
            <a:endParaRPr lang="en-GB" dirty="0"/>
          </a:p>
          <a:p>
            <a:endParaRPr lang="en-GB" dirty="0"/>
          </a:p>
        </p:txBody>
      </p:sp>
      <p:sp>
        <p:nvSpPr>
          <p:cNvPr id="8" name="Foliennummernplatzhalter 7"/>
          <p:cNvSpPr>
            <a:spLocks noGrp="1"/>
          </p:cNvSpPr>
          <p:nvPr>
            <p:ph type="sldNum" sz="quarter" idx="14"/>
          </p:nvPr>
        </p:nvSpPr>
        <p:spPr/>
        <p:txBody>
          <a:bodyPr/>
          <a:lstStyle/>
          <a:p>
            <a:fld id="{FE455FE2-C337-4EA7-9B81-FD39E63E98CB}" type="slidenum">
              <a:rPr lang="de-DE" smtClean="0"/>
              <a:pPr/>
              <a:t>5</a:t>
            </a:fld>
            <a:endParaRPr lang="de-DE" dirty="0"/>
          </a:p>
        </p:txBody>
      </p:sp>
      <p:sp>
        <p:nvSpPr>
          <p:cNvPr id="6" name="Textfeld 5"/>
          <p:cNvSpPr txBox="1"/>
          <p:nvPr/>
        </p:nvSpPr>
        <p:spPr>
          <a:xfrm>
            <a:off x="522164" y="2249946"/>
            <a:ext cx="9339774" cy="1708160"/>
          </a:xfrm>
          <a:prstGeom prst="rect">
            <a:avLst/>
          </a:prstGeom>
          <a:noFill/>
        </p:spPr>
        <p:txBody>
          <a:bodyPr wrap="square" rtlCol="0">
            <a:spAutoFit/>
          </a:bodyPr>
          <a:lstStyle/>
          <a:p>
            <a:pPr lvl="0" defTabSz="0">
              <a:defRPr/>
            </a:pPr>
            <a:r>
              <a:rPr lang="de-CH" b="1" i="1" dirty="0"/>
              <a:t>Wer fliegt eigentlich heute moderne Passagierflugzeuge – die Piloten oder die Bordcomputer?</a:t>
            </a:r>
            <a:r>
              <a:rPr lang="de-CH" i="1" dirty="0"/>
              <a:t/>
            </a:r>
            <a:br>
              <a:rPr lang="de-CH" i="1" dirty="0"/>
            </a:br>
            <a:endParaRPr lang="de-CH" i="1" dirty="0"/>
          </a:p>
          <a:p>
            <a:pPr lvl="0" defTabSz="0">
              <a:defRPr/>
            </a:pPr>
            <a:r>
              <a:rPr lang="de-CH" i="1" dirty="0" smtClean="0"/>
              <a:t>«Ingenieure </a:t>
            </a:r>
            <a:r>
              <a:rPr lang="de-CH" i="1" dirty="0"/>
              <a:t>fliegen sie, während Piloten noch als Systemüberwacher verwendet </a:t>
            </a:r>
            <a:r>
              <a:rPr lang="de-CH" i="1" dirty="0" smtClean="0"/>
              <a:t>werden»</a:t>
            </a:r>
            <a:endParaRPr lang="en-US" i="1" dirty="0" smtClean="0">
              <a:solidFill>
                <a:prstClr val="black"/>
              </a:solidFill>
              <a:latin typeface="Arial" panose="020B0604020202020204" pitchFamily="34" charset="0"/>
              <a:cs typeface="Arial" panose="020B0604020202020204" pitchFamily="34" charset="0"/>
            </a:endParaRPr>
          </a:p>
        </p:txBody>
      </p:sp>
      <p:sp>
        <p:nvSpPr>
          <p:cNvPr id="7" name="Fußzeilenplatzhalter 2"/>
          <p:cNvSpPr>
            <a:spLocks noGrp="1"/>
          </p:cNvSpPr>
          <p:nvPr>
            <p:ph type="ftr" sz="quarter" idx="4294967295"/>
          </p:nvPr>
        </p:nvSpPr>
        <p:spPr>
          <a:xfrm>
            <a:off x="3608844" y="7100855"/>
            <a:ext cx="6552725" cy="360040"/>
          </a:xfrm>
          <a:prstGeom prst="rect">
            <a:avLst/>
          </a:prstGeom>
        </p:spPr>
        <p:txBody>
          <a:bodyPr/>
          <a:lstStyle/>
          <a:p>
            <a:pPr algn="just"/>
            <a:r>
              <a:rPr lang="de-DE" sz="1100" dirty="0" smtClean="0"/>
              <a:t>	© 2018, </a:t>
            </a:r>
            <a:r>
              <a:rPr lang="de-DE" sz="1100" dirty="0"/>
              <a:t>Lufthansa Aviation Training, </a:t>
            </a:r>
            <a:r>
              <a:rPr lang="en-GB" dirty="0"/>
              <a:t>Rotary Club Basel-</a:t>
            </a:r>
            <a:r>
              <a:rPr lang="en-GB" dirty="0" err="1"/>
              <a:t>Dreiländereck</a:t>
            </a:r>
            <a:r>
              <a:rPr lang="en-GB" dirty="0"/>
              <a:t>, 27. </a:t>
            </a:r>
            <a:r>
              <a:rPr lang="en-GB" dirty="0" err="1"/>
              <a:t>Februar</a:t>
            </a:r>
            <a:r>
              <a:rPr lang="en-GB" dirty="0"/>
              <a:t> 2018</a:t>
            </a:r>
          </a:p>
          <a:p>
            <a:pPr algn="just"/>
            <a:endParaRPr lang="de-DE" sz="1100" dirty="0"/>
          </a:p>
        </p:txBody>
      </p:sp>
      <p:sp>
        <p:nvSpPr>
          <p:cNvPr id="3" name="Textfeld 2"/>
          <p:cNvSpPr txBox="1"/>
          <p:nvPr/>
        </p:nvSpPr>
        <p:spPr>
          <a:xfrm>
            <a:off x="522164" y="5242006"/>
            <a:ext cx="8784976" cy="923330"/>
          </a:xfrm>
          <a:prstGeom prst="rect">
            <a:avLst/>
          </a:prstGeom>
          <a:noFill/>
        </p:spPr>
        <p:txBody>
          <a:bodyPr wrap="square" rtlCol="0">
            <a:spAutoFit/>
          </a:bodyPr>
          <a:lstStyle/>
          <a:p>
            <a:pPr lvl="0" defTabSz="0">
              <a:defRPr/>
            </a:pPr>
            <a:r>
              <a:rPr lang="en-US" sz="1800" dirty="0">
                <a:solidFill>
                  <a:prstClr val="black"/>
                </a:solidFill>
                <a:latin typeface="Arial" panose="020B0604020202020204" pitchFamily="34" charset="0"/>
                <a:cs typeface="Arial" panose="020B0604020202020204" pitchFamily="34" charset="0"/>
              </a:rPr>
              <a:t>Des Barker, </a:t>
            </a:r>
            <a:r>
              <a:rPr lang="en-US" sz="1800" dirty="0" err="1">
                <a:solidFill>
                  <a:prstClr val="black"/>
                </a:solidFill>
                <a:latin typeface="Arial" panose="020B0604020202020204" pitchFamily="34" charset="0"/>
                <a:cs typeface="Arial" panose="020B0604020202020204" pitchFamily="34" charset="0"/>
              </a:rPr>
              <a:t>südafrikanischer</a:t>
            </a:r>
            <a:r>
              <a:rPr lang="en-US" sz="1800" dirty="0">
                <a:solidFill>
                  <a:prstClr val="black"/>
                </a:solidFill>
                <a:latin typeface="Arial" panose="020B0604020202020204" pitchFamily="34" charset="0"/>
                <a:cs typeface="Arial" panose="020B0604020202020204" pitchFamily="34" charset="0"/>
              </a:rPr>
              <a:t> </a:t>
            </a:r>
            <a:r>
              <a:rPr lang="en-US" sz="1800" dirty="0" err="1">
                <a:solidFill>
                  <a:prstClr val="black"/>
                </a:solidFill>
                <a:latin typeface="Arial" panose="020B0604020202020204" pitchFamily="34" charset="0"/>
                <a:cs typeface="Arial" panose="020B0604020202020204" pitchFamily="34" charset="0"/>
              </a:rPr>
              <a:t>Testpilot</a:t>
            </a:r>
            <a:endParaRPr lang="en-US" sz="1800" dirty="0">
              <a:solidFill>
                <a:prstClr val="black"/>
              </a:solidFill>
              <a:latin typeface="Arial" panose="020B0604020202020204" pitchFamily="34" charset="0"/>
              <a:cs typeface="Arial" panose="020B0604020202020204" pitchFamily="34" charset="0"/>
            </a:endParaRPr>
          </a:p>
          <a:p>
            <a:pPr lvl="0" defTabSz="0">
              <a:defRPr/>
            </a:pPr>
            <a:r>
              <a:rPr lang="en-US" sz="1800" dirty="0" err="1">
                <a:solidFill>
                  <a:prstClr val="black"/>
                </a:solidFill>
                <a:latin typeface="Arial" panose="020B0604020202020204" pitchFamily="34" charset="0"/>
                <a:cs typeface="Arial" panose="020B0604020202020204" pitchFamily="34" charset="0"/>
              </a:rPr>
              <a:t>Experte</a:t>
            </a:r>
            <a:r>
              <a:rPr lang="en-US" sz="1800" dirty="0">
                <a:solidFill>
                  <a:prstClr val="black"/>
                </a:solidFill>
                <a:latin typeface="Arial" panose="020B0604020202020204" pitchFamily="34" charset="0"/>
                <a:cs typeface="Arial" panose="020B0604020202020204" pitchFamily="34" charset="0"/>
              </a:rPr>
              <a:t> </a:t>
            </a:r>
            <a:r>
              <a:rPr lang="en-US" sz="1800" dirty="0" err="1">
                <a:solidFill>
                  <a:prstClr val="black"/>
                </a:solidFill>
                <a:latin typeface="Arial" panose="020B0604020202020204" pitchFamily="34" charset="0"/>
                <a:cs typeface="Arial" panose="020B0604020202020204" pitchFamily="34" charset="0"/>
              </a:rPr>
              <a:t>für</a:t>
            </a:r>
            <a:r>
              <a:rPr lang="en-US" sz="1800" dirty="0">
                <a:solidFill>
                  <a:prstClr val="black"/>
                </a:solidFill>
                <a:latin typeface="Arial" panose="020B0604020202020204" pitchFamily="34" charset="0"/>
                <a:cs typeface="Arial" panose="020B0604020202020204" pitchFamily="34" charset="0"/>
              </a:rPr>
              <a:t> die </a:t>
            </a:r>
            <a:r>
              <a:rPr lang="en-US" sz="1800" dirty="0" err="1">
                <a:solidFill>
                  <a:prstClr val="black"/>
                </a:solidFill>
                <a:latin typeface="Arial" panose="020B0604020202020204" pitchFamily="34" charset="0"/>
                <a:cs typeface="Arial" panose="020B0604020202020204" pitchFamily="34" charset="0"/>
              </a:rPr>
              <a:t>Anwendung</a:t>
            </a:r>
            <a:r>
              <a:rPr lang="en-US" sz="1800" dirty="0">
                <a:solidFill>
                  <a:prstClr val="black"/>
                </a:solidFill>
                <a:latin typeface="Arial" panose="020B0604020202020204" pitchFamily="34" charset="0"/>
                <a:cs typeface="Arial" panose="020B0604020202020204" pitchFamily="34" charset="0"/>
              </a:rPr>
              <a:t> der </a:t>
            </a:r>
            <a:r>
              <a:rPr lang="en-US" sz="1800" dirty="0" err="1">
                <a:solidFill>
                  <a:prstClr val="black"/>
                </a:solidFill>
                <a:latin typeface="Arial" panose="020B0604020202020204" pitchFamily="34" charset="0"/>
                <a:cs typeface="Arial" panose="020B0604020202020204" pitchFamily="34" charset="0"/>
              </a:rPr>
              <a:t>Automatik</a:t>
            </a:r>
            <a:endParaRPr lang="en-US" sz="1800" dirty="0">
              <a:solidFill>
                <a:prstClr val="black"/>
              </a:solidFill>
              <a:latin typeface="Arial" panose="020B0604020202020204" pitchFamily="34" charset="0"/>
              <a:cs typeface="Arial" panose="020B0604020202020204" pitchFamily="34" charset="0"/>
            </a:endParaRPr>
          </a:p>
          <a:p>
            <a:pPr lvl="0" defTabSz="0">
              <a:defRPr/>
            </a:pPr>
            <a:r>
              <a:rPr lang="en-US" sz="1800" dirty="0" err="1" smtClean="0">
                <a:solidFill>
                  <a:srgbClr val="333333"/>
                </a:solidFill>
                <a:latin typeface="PT Serif"/>
              </a:rPr>
              <a:t>Forschungszentrum</a:t>
            </a:r>
            <a:r>
              <a:rPr lang="en-US" sz="1800" dirty="0" smtClean="0">
                <a:solidFill>
                  <a:srgbClr val="333333"/>
                </a:solidFill>
                <a:latin typeface="PT Serif"/>
              </a:rPr>
              <a:t> </a:t>
            </a:r>
            <a:r>
              <a:rPr lang="en-US" sz="1800" dirty="0">
                <a:solidFill>
                  <a:srgbClr val="333333"/>
                </a:solidFill>
                <a:latin typeface="PT Serif"/>
              </a:rPr>
              <a:t>Council for Scientific and Industrial Research in Pretoria</a:t>
            </a:r>
            <a:endParaRPr lang="en-US" sz="1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557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593725" y="1692400"/>
            <a:ext cx="4824636" cy="3672408"/>
          </a:xfrm>
        </p:spPr>
        <p:txBody>
          <a:bodyPr/>
          <a:lstStyle/>
          <a:p>
            <a:pPr marL="0" indent="0">
              <a:buNone/>
            </a:pPr>
            <a:endParaRPr lang="en-GB" b="1" dirty="0"/>
          </a:p>
          <a:p>
            <a:pPr marL="0" indent="0">
              <a:buNone/>
            </a:pPr>
            <a:endParaRPr lang="en-GB" dirty="0" smtClean="0"/>
          </a:p>
          <a:p>
            <a:pPr marL="0" indent="0">
              <a:buNone/>
            </a:pPr>
            <a:endParaRPr lang="en-GB" dirty="0" smtClean="0"/>
          </a:p>
          <a:p>
            <a:endParaRPr lang="en-GB" dirty="0"/>
          </a:p>
          <a:p>
            <a:endParaRPr lang="en-GB" dirty="0"/>
          </a:p>
          <a:p>
            <a:endParaRPr lang="en-GB" dirty="0"/>
          </a:p>
          <a:p>
            <a:endParaRPr lang="en-GB" dirty="0"/>
          </a:p>
        </p:txBody>
      </p:sp>
      <p:sp>
        <p:nvSpPr>
          <p:cNvPr id="8" name="Foliennummernplatzhalter 7"/>
          <p:cNvSpPr>
            <a:spLocks noGrp="1"/>
          </p:cNvSpPr>
          <p:nvPr>
            <p:ph type="sldNum" sz="quarter" idx="14"/>
          </p:nvPr>
        </p:nvSpPr>
        <p:spPr/>
        <p:txBody>
          <a:bodyPr/>
          <a:lstStyle/>
          <a:p>
            <a:fld id="{FE455FE2-C337-4EA7-9B81-FD39E63E98CB}" type="slidenum">
              <a:rPr lang="de-DE" smtClean="0"/>
              <a:pPr/>
              <a:t>6</a:t>
            </a:fld>
            <a:endParaRPr lang="de-DE" dirty="0"/>
          </a:p>
        </p:txBody>
      </p:sp>
      <p:sp>
        <p:nvSpPr>
          <p:cNvPr id="3" name="Textfeld 2"/>
          <p:cNvSpPr txBox="1"/>
          <p:nvPr/>
        </p:nvSpPr>
        <p:spPr>
          <a:xfrm>
            <a:off x="666180" y="1289675"/>
            <a:ext cx="9073008" cy="2354491"/>
          </a:xfrm>
          <a:prstGeom prst="rect">
            <a:avLst/>
          </a:prstGeom>
          <a:noFill/>
        </p:spPr>
        <p:txBody>
          <a:bodyPr wrap="square" rtlCol="0">
            <a:spAutoFit/>
          </a:bodyPr>
          <a:lstStyle/>
          <a:p>
            <a:pPr lvl="0" defTabSz="0">
              <a:defRPr/>
            </a:pPr>
            <a:r>
              <a:rPr lang="en-US" dirty="0" err="1" smtClean="0">
                <a:solidFill>
                  <a:prstClr val="black"/>
                </a:solidFill>
                <a:latin typeface="Arial" panose="020B0604020202020204" pitchFamily="34" charset="0"/>
                <a:cs typeface="Arial" panose="020B0604020202020204" pitchFamily="34" charset="0"/>
              </a:rPr>
              <a:t>Zwei</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typische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Beispiele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für</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Flugunfälle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mit</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Ursprung</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im</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Bereich</a:t>
            </a:r>
            <a:r>
              <a:rPr lang="en-US" dirty="0" smtClean="0">
                <a:solidFill>
                  <a:prstClr val="black"/>
                </a:solidFill>
                <a:latin typeface="Arial" panose="020B0604020202020204" pitchFamily="34" charset="0"/>
                <a:cs typeface="Arial" panose="020B0604020202020204" pitchFamily="34" charset="0"/>
              </a:rPr>
              <a:t> Cockpit </a:t>
            </a:r>
            <a:r>
              <a:rPr lang="en-US" dirty="0" err="1" smtClean="0">
                <a:solidFill>
                  <a:prstClr val="black"/>
                </a:solidFill>
                <a:latin typeface="Arial" panose="020B0604020202020204" pitchFamily="34" charset="0"/>
                <a:cs typeface="Arial" panose="020B0604020202020204" pitchFamily="34" charset="0"/>
              </a:rPr>
              <a:t>Automatisierung</a:t>
            </a:r>
            <a:r>
              <a:rPr lang="en-US" dirty="0" smtClean="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	</a:t>
            </a:r>
            <a:endParaRPr lang="en-US" dirty="0" smtClean="0">
              <a:solidFill>
                <a:prstClr val="black"/>
              </a:solidFill>
              <a:latin typeface="Arial" panose="020B0604020202020204" pitchFamily="34" charset="0"/>
              <a:cs typeface="Arial" panose="020B0604020202020204" pitchFamily="34" charset="0"/>
            </a:endParaRPr>
          </a:p>
          <a:p>
            <a:pPr lvl="0" defTabSz="0">
              <a:defRPr/>
            </a:pPr>
            <a:endParaRPr lang="en-US" dirty="0" smtClean="0">
              <a:solidFill>
                <a:prstClr val="black"/>
              </a:solidFill>
              <a:latin typeface="Arial" panose="020B0604020202020204" pitchFamily="34" charset="0"/>
              <a:cs typeface="Arial" panose="020B0604020202020204" pitchFamily="34" charset="0"/>
            </a:endParaRPr>
          </a:p>
          <a:p>
            <a:pPr marL="342900" lvl="0" indent="-342900" defTabSz="0">
              <a:buFont typeface="Arial" panose="020B0604020202020204" pitchFamily="34" charset="0"/>
              <a:buChar char="•"/>
              <a:defRPr/>
            </a:pPr>
            <a:r>
              <a:rPr lang="en-US" dirty="0" smtClean="0">
                <a:solidFill>
                  <a:prstClr val="black"/>
                </a:solidFill>
                <a:latin typeface="Arial" panose="020B0604020202020204" pitchFamily="34" charset="0"/>
                <a:cs typeface="Arial" panose="020B0604020202020204" pitchFamily="34" charset="0"/>
              </a:rPr>
              <a:t>Air Asiana</a:t>
            </a:r>
            <a:r>
              <a:rPr lang="en-US" dirty="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Flug</a:t>
            </a:r>
            <a:r>
              <a:rPr lang="en-US" dirty="0" smtClean="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OZ214 von Seoul </a:t>
            </a:r>
            <a:r>
              <a:rPr lang="en-US" dirty="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nach</a:t>
            </a:r>
            <a:r>
              <a:rPr lang="en-US" dirty="0" smtClean="0">
                <a:solidFill>
                  <a:prstClr val="black"/>
                </a:solidFill>
                <a:latin typeface="Arial" panose="020B0604020202020204" pitchFamily="34" charset="0"/>
                <a:cs typeface="Arial" panose="020B0604020202020204" pitchFamily="34" charset="0"/>
              </a:rPr>
              <a:t> San Francisco </a:t>
            </a:r>
            <a:r>
              <a:rPr lang="en-US" dirty="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im</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Jahre</a:t>
            </a:r>
            <a:r>
              <a:rPr lang="en-US" dirty="0" smtClean="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2013</a:t>
            </a:r>
            <a:r>
              <a:rPr lang="en-US" dirty="0">
                <a:solidFill>
                  <a:prstClr val="black"/>
                </a:solidFill>
                <a:latin typeface="Arial" panose="020B0604020202020204" pitchFamily="34" charset="0"/>
                <a:cs typeface="Arial" panose="020B0604020202020204" pitchFamily="34" charset="0"/>
              </a:rPr>
              <a:t>	 </a:t>
            </a:r>
            <a:endParaRPr lang="en-US" dirty="0" smtClean="0">
              <a:solidFill>
                <a:prstClr val="black"/>
              </a:solidFill>
              <a:latin typeface="Arial" panose="020B0604020202020204" pitchFamily="34" charset="0"/>
              <a:cs typeface="Arial" panose="020B0604020202020204" pitchFamily="34" charset="0"/>
            </a:endParaRPr>
          </a:p>
          <a:p>
            <a:pPr lvl="0" defTabSz="0">
              <a:defRPr/>
            </a:pPr>
            <a:endParaRPr lang="en-US" dirty="0" smtClean="0">
              <a:solidFill>
                <a:prstClr val="black"/>
              </a:solidFill>
              <a:latin typeface="Arial" panose="020B0604020202020204" pitchFamily="34" charset="0"/>
              <a:cs typeface="Arial" panose="020B0604020202020204" pitchFamily="34" charset="0"/>
            </a:endParaRPr>
          </a:p>
          <a:p>
            <a:pPr marL="342900" lvl="0" indent="-342900" defTabSz="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Air 	France	 </a:t>
            </a:r>
            <a:r>
              <a:rPr lang="en-US" dirty="0" err="1">
                <a:solidFill>
                  <a:prstClr val="black"/>
                </a:solidFill>
                <a:latin typeface="Arial" panose="020B0604020202020204" pitchFamily="34" charset="0"/>
                <a:cs typeface="Arial" panose="020B0604020202020204" pitchFamily="34" charset="0"/>
              </a:rPr>
              <a:t>Flug</a:t>
            </a:r>
            <a:r>
              <a:rPr lang="en-US" dirty="0">
                <a:solidFill>
                  <a:prstClr val="black"/>
                </a:solidFill>
                <a:latin typeface="Arial" panose="020B0604020202020204" pitchFamily="34" charset="0"/>
                <a:cs typeface="Arial" panose="020B0604020202020204" pitchFamily="34" charset="0"/>
              </a:rPr>
              <a:t> 	AF447 	von Rio 	de 	Janeiro	 </a:t>
            </a:r>
            <a:r>
              <a:rPr lang="en-US" dirty="0" err="1">
                <a:solidFill>
                  <a:prstClr val="black"/>
                </a:solidFill>
                <a:latin typeface="Arial" panose="020B0604020202020204" pitchFamily="34" charset="0"/>
                <a:cs typeface="Arial" panose="020B0604020202020204" pitchFamily="34" charset="0"/>
              </a:rPr>
              <a:t>nach</a:t>
            </a:r>
            <a:r>
              <a:rPr lang="en-US" dirty="0">
                <a:solidFill>
                  <a:prstClr val="black"/>
                </a:solidFill>
                <a:latin typeface="Arial" panose="020B0604020202020204" pitchFamily="34" charset="0"/>
                <a:cs typeface="Arial" panose="020B0604020202020204" pitchFamily="34" charset="0"/>
              </a:rPr>
              <a:t> 	Paris 	Charles 	de 	Gaulle	 </a:t>
            </a:r>
            <a:r>
              <a:rPr lang="en-US" dirty="0" err="1" smtClean="0">
                <a:solidFill>
                  <a:prstClr val="black"/>
                </a:solidFill>
                <a:latin typeface="Arial" panose="020B0604020202020204" pitchFamily="34" charset="0"/>
                <a:cs typeface="Arial" panose="020B0604020202020204" pitchFamily="34" charset="0"/>
              </a:rPr>
              <a:t>im</a:t>
            </a:r>
            <a:r>
              <a:rPr lang="en-US" dirty="0" smtClean="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Jahr</a:t>
            </a:r>
            <a:r>
              <a:rPr lang="en-US" dirty="0">
                <a:solidFill>
                  <a:prstClr val="black"/>
                </a:solidFill>
                <a:latin typeface="Arial" panose="020B0604020202020204" pitchFamily="34" charset="0"/>
                <a:cs typeface="Arial" panose="020B0604020202020204" pitchFamily="34" charset="0"/>
              </a:rPr>
              <a:t> 	2009.</a:t>
            </a:r>
            <a:endParaRPr lang="de-CH" dirty="0">
              <a:solidFill>
                <a:prstClr val="black"/>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3"/>
          <a:stretch>
            <a:fillRect/>
          </a:stretch>
        </p:blipFill>
        <p:spPr>
          <a:xfrm>
            <a:off x="450156" y="4500711"/>
            <a:ext cx="4226970" cy="2296492"/>
          </a:xfrm>
          <a:prstGeom prst="rect">
            <a:avLst/>
          </a:prstGeom>
        </p:spPr>
      </p:pic>
      <p:sp>
        <p:nvSpPr>
          <p:cNvPr id="11" name="Titel 3"/>
          <p:cNvSpPr>
            <a:spLocks noGrp="1"/>
          </p:cNvSpPr>
          <p:nvPr>
            <p:ph type="title"/>
          </p:nvPr>
        </p:nvSpPr>
        <p:spPr>
          <a:xfrm>
            <a:off x="810196" y="461870"/>
            <a:ext cx="8569400" cy="806717"/>
          </a:xfrm>
        </p:spPr>
        <p:txBody>
          <a:bodyPr/>
          <a:lstStyle/>
          <a:p>
            <a:r>
              <a:rPr lang="en-GB" dirty="0" err="1" smtClean="0"/>
              <a:t>Automatik</a:t>
            </a:r>
            <a:r>
              <a:rPr lang="en-GB" dirty="0" smtClean="0"/>
              <a:t> – </a:t>
            </a:r>
            <a:r>
              <a:rPr lang="en-GB" dirty="0" err="1" smtClean="0"/>
              <a:t>Herausforderung</a:t>
            </a:r>
            <a:r>
              <a:rPr lang="en-GB" dirty="0" smtClean="0"/>
              <a:t> </a:t>
            </a:r>
            <a:r>
              <a:rPr lang="en-GB" dirty="0" err="1" smtClean="0"/>
              <a:t>für</a:t>
            </a:r>
            <a:r>
              <a:rPr lang="en-GB" dirty="0" smtClean="0"/>
              <a:t> das </a:t>
            </a:r>
            <a:r>
              <a:rPr lang="en-GB" dirty="0" err="1" smtClean="0"/>
              <a:t>Pilotentraining</a:t>
            </a:r>
            <a:r>
              <a:rPr lang="en-GB" dirty="0" smtClean="0"/>
              <a:t>  </a:t>
            </a:r>
            <a:endParaRPr lang="en-GB" dirty="0"/>
          </a:p>
        </p:txBody>
      </p:sp>
      <p:sp>
        <p:nvSpPr>
          <p:cNvPr id="13" name="Fußzeilenplatzhalter 2"/>
          <p:cNvSpPr>
            <a:spLocks noGrp="1"/>
          </p:cNvSpPr>
          <p:nvPr>
            <p:ph type="ftr" sz="quarter" idx="4294967295"/>
          </p:nvPr>
        </p:nvSpPr>
        <p:spPr>
          <a:xfrm>
            <a:off x="3608844" y="7100855"/>
            <a:ext cx="6552725" cy="360040"/>
          </a:xfrm>
          <a:prstGeom prst="rect">
            <a:avLst/>
          </a:prstGeom>
        </p:spPr>
        <p:txBody>
          <a:bodyPr/>
          <a:lstStyle/>
          <a:p>
            <a:pPr algn="just"/>
            <a:r>
              <a:rPr lang="de-DE" sz="1100" dirty="0" smtClean="0"/>
              <a:t>	© 2018, </a:t>
            </a:r>
            <a:r>
              <a:rPr lang="de-DE" sz="1100" dirty="0"/>
              <a:t>Lufthansa Aviation Training, </a:t>
            </a:r>
            <a:r>
              <a:rPr lang="en-GB" dirty="0"/>
              <a:t>Rotary Club Basel-</a:t>
            </a:r>
            <a:r>
              <a:rPr lang="en-GB" dirty="0" err="1"/>
              <a:t>Dreiländereck</a:t>
            </a:r>
            <a:r>
              <a:rPr lang="en-GB" dirty="0"/>
              <a:t>, 27. </a:t>
            </a:r>
            <a:r>
              <a:rPr lang="en-GB" dirty="0" err="1"/>
              <a:t>Februar</a:t>
            </a:r>
            <a:r>
              <a:rPr lang="en-GB" dirty="0"/>
              <a:t> 2018</a:t>
            </a:r>
          </a:p>
          <a:p>
            <a:pPr algn="just"/>
            <a:endParaRPr lang="de-DE" sz="1100" dirty="0"/>
          </a:p>
        </p:txBody>
      </p:sp>
      <p:pic>
        <p:nvPicPr>
          <p:cNvPr id="2" name="Grafik 1"/>
          <p:cNvPicPr>
            <a:picLocks noChangeAspect="1"/>
          </p:cNvPicPr>
          <p:nvPr/>
        </p:nvPicPr>
        <p:blipFill>
          <a:blip r:embed="rId4"/>
          <a:stretch>
            <a:fillRect/>
          </a:stretch>
        </p:blipFill>
        <p:spPr>
          <a:xfrm>
            <a:off x="5065455" y="3681329"/>
            <a:ext cx="5203652" cy="2619459"/>
          </a:xfrm>
          <a:prstGeom prst="rect">
            <a:avLst/>
          </a:prstGeom>
        </p:spPr>
      </p:pic>
    </p:spTree>
    <p:extLst>
      <p:ext uri="{BB962C8B-B14F-4D97-AF65-F5344CB8AC3E}">
        <p14:creationId xmlns:p14="http://schemas.microsoft.com/office/powerpoint/2010/main" val="17992629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593725" y="1692400"/>
            <a:ext cx="4824636" cy="3672408"/>
          </a:xfrm>
        </p:spPr>
        <p:txBody>
          <a:bodyPr/>
          <a:lstStyle/>
          <a:p>
            <a:pPr marL="0" indent="0">
              <a:buNone/>
            </a:pPr>
            <a:endParaRPr lang="en-GB" b="1" dirty="0"/>
          </a:p>
          <a:p>
            <a:pPr marL="0" indent="0">
              <a:buNone/>
            </a:pPr>
            <a:endParaRPr lang="en-GB" dirty="0" smtClean="0"/>
          </a:p>
          <a:p>
            <a:pPr marL="0" indent="0">
              <a:buNone/>
            </a:pPr>
            <a:endParaRPr lang="en-GB" dirty="0" smtClean="0"/>
          </a:p>
          <a:p>
            <a:endParaRPr lang="en-GB" dirty="0"/>
          </a:p>
          <a:p>
            <a:endParaRPr lang="en-GB" dirty="0"/>
          </a:p>
          <a:p>
            <a:endParaRPr lang="en-GB" dirty="0"/>
          </a:p>
          <a:p>
            <a:endParaRPr lang="en-GB" dirty="0"/>
          </a:p>
        </p:txBody>
      </p:sp>
      <p:sp>
        <p:nvSpPr>
          <p:cNvPr id="8" name="Foliennummernplatzhalter 7"/>
          <p:cNvSpPr>
            <a:spLocks noGrp="1"/>
          </p:cNvSpPr>
          <p:nvPr>
            <p:ph type="sldNum" sz="quarter" idx="14"/>
          </p:nvPr>
        </p:nvSpPr>
        <p:spPr/>
        <p:txBody>
          <a:bodyPr/>
          <a:lstStyle/>
          <a:p>
            <a:fld id="{FE455FE2-C337-4EA7-9B81-FD39E63E98CB}" type="slidenum">
              <a:rPr lang="de-DE" smtClean="0"/>
              <a:pPr/>
              <a:t>7</a:t>
            </a:fld>
            <a:endParaRPr lang="de-DE" dirty="0"/>
          </a:p>
        </p:txBody>
      </p:sp>
      <p:sp>
        <p:nvSpPr>
          <p:cNvPr id="6" name="Textfeld 5"/>
          <p:cNvSpPr txBox="1"/>
          <p:nvPr/>
        </p:nvSpPr>
        <p:spPr>
          <a:xfrm>
            <a:off x="561057" y="459210"/>
            <a:ext cx="9339774" cy="415498"/>
          </a:xfrm>
          <a:prstGeom prst="rect">
            <a:avLst/>
          </a:prstGeom>
          <a:noFill/>
        </p:spPr>
        <p:txBody>
          <a:bodyPr wrap="square" rtlCol="0">
            <a:spAutoFit/>
          </a:bodyPr>
          <a:lstStyle/>
          <a:p>
            <a:pPr lvl="0" defTabSz="0">
              <a:defRPr/>
            </a:pPr>
            <a:r>
              <a:rPr lang="en-US" dirty="0" err="1" smtClean="0">
                <a:solidFill>
                  <a:prstClr val="black"/>
                </a:solidFill>
                <a:latin typeface="Arial" panose="020B0604020202020204" pitchFamily="34" charset="0"/>
                <a:cs typeface="Arial" panose="020B0604020202020204" pitchFamily="34" charset="0"/>
              </a:rPr>
              <a:t>Gestern</a:t>
            </a:r>
            <a:r>
              <a:rPr lang="en-US" dirty="0" smtClean="0">
                <a:solidFill>
                  <a:prstClr val="black"/>
                </a:solidFill>
                <a:latin typeface="Arial" panose="020B0604020202020204" pitchFamily="34" charset="0"/>
                <a:cs typeface="Arial" panose="020B0604020202020204" pitchFamily="34" charset="0"/>
              </a:rPr>
              <a:t> – </a:t>
            </a:r>
            <a:r>
              <a:rPr lang="en-US" dirty="0" err="1" smtClean="0">
                <a:solidFill>
                  <a:prstClr val="black"/>
                </a:solidFill>
                <a:latin typeface="Arial" panose="020B0604020202020204" pitchFamily="34" charset="0"/>
                <a:cs typeface="Arial" panose="020B0604020202020204" pitchFamily="34" charset="0"/>
              </a:rPr>
              <a:t>heute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vier</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Generationen</a:t>
            </a:r>
            <a:endParaRPr lang="en-US" dirty="0" smtClean="0">
              <a:solidFill>
                <a:prstClr val="black"/>
              </a:solidFill>
              <a:latin typeface="Arial" panose="020B0604020202020204" pitchFamily="34" charset="0"/>
              <a:cs typeface="Arial" panose="020B0604020202020204" pitchFamily="34" charset="0"/>
            </a:endParaRPr>
          </a:p>
        </p:txBody>
      </p:sp>
      <p:pic>
        <p:nvPicPr>
          <p:cNvPr id="13" name="Grafik 3"/>
          <p:cNvPicPr>
            <a:picLocks noChangeAspect="1"/>
          </p:cNvPicPr>
          <p:nvPr/>
        </p:nvPicPr>
        <p:blipFill>
          <a:blip r:embed="rId3"/>
          <a:stretch>
            <a:fillRect/>
          </a:stretch>
        </p:blipFill>
        <p:spPr>
          <a:xfrm>
            <a:off x="7044" y="1376659"/>
            <a:ext cx="6938618" cy="5049080"/>
          </a:xfrm>
          <a:prstGeom prst="rect">
            <a:avLst/>
          </a:prstGeom>
        </p:spPr>
      </p:pic>
      <p:pic>
        <p:nvPicPr>
          <p:cNvPr id="10" name="Grafik 4"/>
          <p:cNvPicPr>
            <a:picLocks noChangeAspect="1"/>
          </p:cNvPicPr>
          <p:nvPr/>
        </p:nvPicPr>
        <p:blipFill>
          <a:blip r:embed="rId4"/>
          <a:stretch>
            <a:fillRect/>
          </a:stretch>
        </p:blipFill>
        <p:spPr>
          <a:xfrm>
            <a:off x="4096824" y="1354725"/>
            <a:ext cx="6408712" cy="5002697"/>
          </a:xfrm>
          <a:prstGeom prst="rect">
            <a:avLst/>
          </a:prstGeom>
        </p:spPr>
      </p:pic>
      <p:sp>
        <p:nvSpPr>
          <p:cNvPr id="2" name="Textfeld 1"/>
          <p:cNvSpPr txBox="1"/>
          <p:nvPr/>
        </p:nvSpPr>
        <p:spPr>
          <a:xfrm>
            <a:off x="26327" y="1407697"/>
            <a:ext cx="4096824" cy="2726387"/>
          </a:xfrm>
          <a:prstGeom prst="rect">
            <a:avLst/>
          </a:prstGeom>
          <a:solidFill>
            <a:schemeClr val="accent2">
              <a:lumMod val="20000"/>
              <a:lumOff val="80000"/>
            </a:schemeClr>
          </a:solidFill>
        </p:spPr>
        <p:txBody>
          <a:bodyPr wrap="square" rtlCol="0">
            <a:spAutoFit/>
          </a:bodyPr>
          <a:lstStyle/>
          <a:p>
            <a:r>
              <a:rPr lang="de-CH" b="1" dirty="0" smtClean="0"/>
              <a:t>1 Frühe Commercial Jets</a:t>
            </a:r>
          </a:p>
          <a:p>
            <a:pPr>
              <a:lnSpc>
                <a:spcPts val="200"/>
              </a:lnSpc>
            </a:pPr>
            <a:endParaRPr lang="de-CH" b="1" dirty="0" smtClean="0"/>
          </a:p>
          <a:p>
            <a:pPr>
              <a:lnSpc>
                <a:spcPts val="100"/>
              </a:lnSpc>
            </a:pPr>
            <a:endParaRPr lang="de-CH" dirty="0" smtClean="0"/>
          </a:p>
          <a:p>
            <a:pPr>
              <a:lnSpc>
                <a:spcPts val="100"/>
              </a:lnSpc>
            </a:pPr>
            <a:endParaRPr lang="de-CH" dirty="0"/>
          </a:p>
          <a:p>
            <a:pPr>
              <a:lnSpc>
                <a:spcPts val="100"/>
              </a:lnSpc>
            </a:pPr>
            <a:endParaRPr lang="de-CH" dirty="0"/>
          </a:p>
          <a:p>
            <a:r>
              <a:rPr lang="de-CH" b="1" dirty="0" smtClean="0"/>
              <a:t>Ab 1952 </a:t>
            </a:r>
          </a:p>
          <a:p>
            <a:endParaRPr lang="de-CH" b="1" dirty="0" smtClean="0"/>
          </a:p>
          <a:p>
            <a:r>
              <a:rPr lang="de-CH" dirty="0" smtClean="0"/>
              <a:t>Schalter, Knöpfe, einfache Autopiloten</a:t>
            </a:r>
          </a:p>
          <a:p>
            <a:endParaRPr lang="de-CH" dirty="0"/>
          </a:p>
          <a:p>
            <a:r>
              <a:rPr lang="de-CH" dirty="0" err="1" smtClean="0"/>
              <a:t>Caravelle</a:t>
            </a:r>
            <a:r>
              <a:rPr lang="de-CH" dirty="0" smtClean="0"/>
              <a:t>, DC-8, Coronado</a:t>
            </a:r>
          </a:p>
          <a:p>
            <a:pPr>
              <a:lnSpc>
                <a:spcPts val="200"/>
              </a:lnSpc>
            </a:pPr>
            <a:endParaRPr lang="de-CH" dirty="0" smtClean="0"/>
          </a:p>
          <a:p>
            <a:pPr>
              <a:lnSpc>
                <a:spcPts val="200"/>
              </a:lnSpc>
            </a:pPr>
            <a:endParaRPr lang="de-CH" dirty="0"/>
          </a:p>
          <a:p>
            <a:pPr>
              <a:lnSpc>
                <a:spcPts val="200"/>
              </a:lnSpc>
            </a:pPr>
            <a:endParaRPr lang="de-CH" dirty="0" smtClean="0"/>
          </a:p>
          <a:p>
            <a:pPr>
              <a:lnSpc>
                <a:spcPts val="200"/>
              </a:lnSpc>
            </a:pPr>
            <a:endParaRPr lang="de-CH" dirty="0"/>
          </a:p>
          <a:p>
            <a:pPr>
              <a:lnSpc>
                <a:spcPts val="200"/>
              </a:lnSpc>
            </a:pPr>
            <a:endParaRPr lang="de-CH" dirty="0" smtClean="0"/>
          </a:p>
          <a:p>
            <a:pPr>
              <a:lnSpc>
                <a:spcPts val="200"/>
              </a:lnSpc>
            </a:pPr>
            <a:endParaRPr lang="de-CH" dirty="0"/>
          </a:p>
          <a:p>
            <a:pPr>
              <a:lnSpc>
                <a:spcPts val="200"/>
              </a:lnSpc>
            </a:pPr>
            <a:endParaRPr lang="de-CH" dirty="0" smtClean="0"/>
          </a:p>
          <a:p>
            <a:pPr>
              <a:lnSpc>
                <a:spcPts val="200"/>
              </a:lnSpc>
            </a:pPr>
            <a:endParaRPr lang="de-CH" dirty="0"/>
          </a:p>
          <a:p>
            <a:pPr>
              <a:lnSpc>
                <a:spcPts val="200"/>
              </a:lnSpc>
            </a:pPr>
            <a:endParaRPr lang="de-CH" dirty="0" smtClean="0"/>
          </a:p>
          <a:p>
            <a:pPr>
              <a:lnSpc>
                <a:spcPts val="200"/>
              </a:lnSpc>
            </a:pPr>
            <a:endParaRPr lang="de-CH" dirty="0"/>
          </a:p>
          <a:p>
            <a:pPr>
              <a:lnSpc>
                <a:spcPts val="200"/>
              </a:lnSpc>
            </a:pPr>
            <a:endParaRPr lang="de-CH" dirty="0" smtClean="0"/>
          </a:p>
          <a:p>
            <a:pPr>
              <a:lnSpc>
                <a:spcPts val="200"/>
              </a:lnSpc>
            </a:pPr>
            <a:endParaRPr lang="de-CH" dirty="0"/>
          </a:p>
        </p:txBody>
      </p:sp>
      <p:sp>
        <p:nvSpPr>
          <p:cNvPr id="9" name="Textfeld 8"/>
          <p:cNvSpPr txBox="1"/>
          <p:nvPr/>
        </p:nvSpPr>
        <p:spPr>
          <a:xfrm>
            <a:off x="45716" y="3895912"/>
            <a:ext cx="4096824" cy="2495555"/>
          </a:xfrm>
          <a:prstGeom prst="rect">
            <a:avLst/>
          </a:prstGeom>
          <a:solidFill>
            <a:schemeClr val="accent6">
              <a:lumMod val="20000"/>
              <a:lumOff val="80000"/>
            </a:schemeClr>
          </a:solidFill>
        </p:spPr>
        <p:txBody>
          <a:bodyPr wrap="square" rtlCol="0">
            <a:spAutoFit/>
          </a:bodyPr>
          <a:lstStyle/>
          <a:p>
            <a:r>
              <a:rPr lang="de-CH" b="1" dirty="0"/>
              <a:t>2</a:t>
            </a:r>
            <a:r>
              <a:rPr lang="de-CH" b="1" dirty="0" smtClean="0"/>
              <a:t> Integrierte Automatik</a:t>
            </a:r>
          </a:p>
          <a:p>
            <a:pPr>
              <a:lnSpc>
                <a:spcPts val="200"/>
              </a:lnSpc>
            </a:pPr>
            <a:endParaRPr lang="de-CH" b="1" dirty="0" smtClean="0"/>
          </a:p>
          <a:p>
            <a:pPr>
              <a:lnSpc>
                <a:spcPts val="100"/>
              </a:lnSpc>
            </a:pPr>
            <a:endParaRPr lang="de-CH" dirty="0" smtClean="0"/>
          </a:p>
          <a:p>
            <a:pPr>
              <a:lnSpc>
                <a:spcPts val="100"/>
              </a:lnSpc>
            </a:pPr>
            <a:endParaRPr lang="de-CH" dirty="0"/>
          </a:p>
          <a:p>
            <a:pPr>
              <a:lnSpc>
                <a:spcPts val="100"/>
              </a:lnSpc>
            </a:pPr>
            <a:endParaRPr lang="de-CH" dirty="0"/>
          </a:p>
          <a:p>
            <a:r>
              <a:rPr lang="de-CH" b="1" dirty="0" smtClean="0"/>
              <a:t>Ab 1964 </a:t>
            </a:r>
          </a:p>
          <a:p>
            <a:endParaRPr lang="de-CH" dirty="0" smtClean="0"/>
          </a:p>
          <a:p>
            <a:r>
              <a:rPr lang="de-CH" dirty="0" smtClean="0"/>
              <a:t>Verbesserte Automatik, </a:t>
            </a:r>
            <a:r>
              <a:rPr lang="de-CH" dirty="0" err="1" smtClean="0"/>
              <a:t>inkl</a:t>
            </a:r>
            <a:r>
              <a:rPr lang="de-CH" dirty="0" smtClean="0"/>
              <a:t> Schubregelung</a:t>
            </a:r>
          </a:p>
          <a:p>
            <a:endParaRPr lang="de-CH" dirty="0"/>
          </a:p>
          <a:p>
            <a:r>
              <a:rPr lang="de-CH" dirty="0" smtClean="0"/>
              <a:t>Concorde, DC-9, DC-10, B747</a:t>
            </a:r>
            <a:endParaRPr lang="de-CH" dirty="0"/>
          </a:p>
          <a:p>
            <a:pPr>
              <a:lnSpc>
                <a:spcPts val="200"/>
              </a:lnSpc>
            </a:pPr>
            <a:endParaRPr lang="de-CH" dirty="0" smtClean="0"/>
          </a:p>
          <a:p>
            <a:pPr>
              <a:lnSpc>
                <a:spcPts val="200"/>
              </a:lnSpc>
            </a:pPr>
            <a:endParaRPr lang="de-CH" dirty="0"/>
          </a:p>
        </p:txBody>
      </p:sp>
      <p:sp>
        <p:nvSpPr>
          <p:cNvPr id="12" name="Textfeld 11"/>
          <p:cNvSpPr txBox="1"/>
          <p:nvPr/>
        </p:nvSpPr>
        <p:spPr>
          <a:xfrm>
            <a:off x="4138386" y="1399613"/>
            <a:ext cx="3814456" cy="2495555"/>
          </a:xfrm>
          <a:prstGeom prst="rect">
            <a:avLst/>
          </a:prstGeom>
          <a:solidFill>
            <a:schemeClr val="bg2">
              <a:lumMod val="20000"/>
              <a:lumOff val="80000"/>
            </a:schemeClr>
          </a:solidFill>
        </p:spPr>
        <p:txBody>
          <a:bodyPr wrap="square" rtlCol="0">
            <a:spAutoFit/>
          </a:bodyPr>
          <a:lstStyle/>
          <a:p>
            <a:r>
              <a:rPr lang="de-CH" b="1" dirty="0"/>
              <a:t>3</a:t>
            </a:r>
            <a:r>
              <a:rPr lang="de-CH" b="1" dirty="0" smtClean="0"/>
              <a:t> Glascockpit &amp; FMS</a:t>
            </a:r>
          </a:p>
          <a:p>
            <a:pPr>
              <a:lnSpc>
                <a:spcPts val="200"/>
              </a:lnSpc>
            </a:pPr>
            <a:endParaRPr lang="de-CH" b="1" dirty="0" smtClean="0"/>
          </a:p>
          <a:p>
            <a:pPr>
              <a:lnSpc>
                <a:spcPts val="100"/>
              </a:lnSpc>
            </a:pPr>
            <a:endParaRPr lang="de-CH" dirty="0" smtClean="0"/>
          </a:p>
          <a:p>
            <a:pPr>
              <a:lnSpc>
                <a:spcPts val="100"/>
              </a:lnSpc>
            </a:pPr>
            <a:endParaRPr lang="de-CH" dirty="0"/>
          </a:p>
          <a:p>
            <a:pPr>
              <a:lnSpc>
                <a:spcPts val="100"/>
              </a:lnSpc>
            </a:pPr>
            <a:endParaRPr lang="de-CH" dirty="0"/>
          </a:p>
          <a:p>
            <a:r>
              <a:rPr lang="de-CH" b="1" dirty="0" smtClean="0"/>
              <a:t>Ab 1980 </a:t>
            </a:r>
          </a:p>
          <a:p>
            <a:endParaRPr lang="de-CH" b="1" dirty="0" smtClean="0"/>
          </a:p>
          <a:p>
            <a:r>
              <a:rPr lang="de-CH" dirty="0" smtClean="0"/>
              <a:t>Bildschirme, automatisierte Navigation, Geländewarnung</a:t>
            </a:r>
          </a:p>
          <a:p>
            <a:endParaRPr lang="de-CH" dirty="0"/>
          </a:p>
          <a:p>
            <a:r>
              <a:rPr lang="de-CH" dirty="0" smtClean="0"/>
              <a:t>Fokker F100, Airbus A310</a:t>
            </a:r>
          </a:p>
          <a:p>
            <a:pPr>
              <a:lnSpc>
                <a:spcPts val="200"/>
              </a:lnSpc>
            </a:pPr>
            <a:endParaRPr lang="de-CH" dirty="0"/>
          </a:p>
          <a:p>
            <a:pPr>
              <a:lnSpc>
                <a:spcPts val="200"/>
              </a:lnSpc>
            </a:pPr>
            <a:endParaRPr lang="de-CH" dirty="0" smtClean="0"/>
          </a:p>
          <a:p>
            <a:pPr>
              <a:lnSpc>
                <a:spcPts val="200"/>
              </a:lnSpc>
            </a:pPr>
            <a:endParaRPr lang="de-CH" dirty="0"/>
          </a:p>
        </p:txBody>
      </p:sp>
      <p:sp>
        <p:nvSpPr>
          <p:cNvPr id="14" name="Textfeld 13"/>
          <p:cNvSpPr txBox="1"/>
          <p:nvPr/>
        </p:nvSpPr>
        <p:spPr>
          <a:xfrm>
            <a:off x="4143932" y="3910516"/>
            <a:ext cx="3808910" cy="2495555"/>
          </a:xfrm>
          <a:prstGeom prst="rect">
            <a:avLst/>
          </a:prstGeom>
          <a:solidFill>
            <a:schemeClr val="accent5">
              <a:lumMod val="20000"/>
              <a:lumOff val="80000"/>
            </a:schemeClr>
          </a:solidFill>
        </p:spPr>
        <p:txBody>
          <a:bodyPr wrap="square" rtlCol="0">
            <a:spAutoFit/>
          </a:bodyPr>
          <a:lstStyle/>
          <a:p>
            <a:r>
              <a:rPr lang="de-CH" b="1" dirty="0" smtClean="0"/>
              <a:t>4 Fly-</a:t>
            </a:r>
            <a:r>
              <a:rPr lang="de-CH" b="1" dirty="0" err="1" smtClean="0"/>
              <a:t>by</a:t>
            </a:r>
            <a:r>
              <a:rPr lang="de-CH" b="1" dirty="0" smtClean="0"/>
              <a:t>-</a:t>
            </a:r>
            <a:r>
              <a:rPr lang="de-CH" b="1" dirty="0" err="1" smtClean="0"/>
              <a:t>wire</a:t>
            </a:r>
            <a:endParaRPr lang="de-CH" b="1" dirty="0" smtClean="0"/>
          </a:p>
          <a:p>
            <a:pPr>
              <a:lnSpc>
                <a:spcPts val="200"/>
              </a:lnSpc>
            </a:pPr>
            <a:endParaRPr lang="de-CH" b="1" dirty="0" smtClean="0"/>
          </a:p>
          <a:p>
            <a:pPr>
              <a:lnSpc>
                <a:spcPts val="100"/>
              </a:lnSpc>
            </a:pPr>
            <a:endParaRPr lang="de-CH" dirty="0" smtClean="0"/>
          </a:p>
          <a:p>
            <a:pPr>
              <a:lnSpc>
                <a:spcPts val="100"/>
              </a:lnSpc>
            </a:pPr>
            <a:endParaRPr lang="de-CH" dirty="0"/>
          </a:p>
          <a:p>
            <a:pPr>
              <a:lnSpc>
                <a:spcPts val="100"/>
              </a:lnSpc>
            </a:pPr>
            <a:endParaRPr lang="de-CH" dirty="0"/>
          </a:p>
          <a:p>
            <a:r>
              <a:rPr lang="de-CH" b="1" dirty="0" smtClean="0"/>
              <a:t>Ab 1988</a:t>
            </a:r>
          </a:p>
          <a:p>
            <a:r>
              <a:rPr lang="de-CH" dirty="0" smtClean="0"/>
              <a:t>Elektronische Steuerung mit diversen Protektionen der Flugenveloppe</a:t>
            </a:r>
          </a:p>
          <a:p>
            <a:endParaRPr lang="de-CH" dirty="0"/>
          </a:p>
          <a:p>
            <a:r>
              <a:rPr lang="de-CH" dirty="0" smtClean="0"/>
              <a:t>A320/330/340, </a:t>
            </a:r>
            <a:r>
              <a:rPr lang="de-CH" dirty="0" smtClean="0"/>
              <a:t>Boeing B777</a:t>
            </a:r>
            <a:endParaRPr lang="de-CH" dirty="0"/>
          </a:p>
        </p:txBody>
      </p:sp>
      <p:sp>
        <p:nvSpPr>
          <p:cNvPr id="16" name="Fußzeilenplatzhalter 2"/>
          <p:cNvSpPr>
            <a:spLocks noGrp="1"/>
          </p:cNvSpPr>
          <p:nvPr>
            <p:ph type="ftr" sz="quarter" idx="4294967295"/>
          </p:nvPr>
        </p:nvSpPr>
        <p:spPr>
          <a:xfrm>
            <a:off x="3608844" y="7100855"/>
            <a:ext cx="6552725" cy="360040"/>
          </a:xfrm>
          <a:prstGeom prst="rect">
            <a:avLst/>
          </a:prstGeom>
        </p:spPr>
        <p:txBody>
          <a:bodyPr/>
          <a:lstStyle/>
          <a:p>
            <a:pPr algn="just"/>
            <a:r>
              <a:rPr lang="de-DE" sz="1100" dirty="0" smtClean="0"/>
              <a:t>	© 2018, </a:t>
            </a:r>
            <a:r>
              <a:rPr lang="de-DE" sz="1100" dirty="0"/>
              <a:t>Lufthansa Aviation Training, </a:t>
            </a:r>
            <a:r>
              <a:rPr lang="en-GB" dirty="0"/>
              <a:t>Rotary Club Basel-</a:t>
            </a:r>
            <a:r>
              <a:rPr lang="en-GB" dirty="0" err="1"/>
              <a:t>Dreiländereck</a:t>
            </a:r>
            <a:r>
              <a:rPr lang="en-GB" dirty="0"/>
              <a:t>, 27. </a:t>
            </a:r>
            <a:r>
              <a:rPr lang="en-GB" dirty="0" err="1"/>
              <a:t>Februar</a:t>
            </a:r>
            <a:r>
              <a:rPr lang="en-GB" dirty="0"/>
              <a:t> 2018</a:t>
            </a:r>
          </a:p>
          <a:p>
            <a:pPr algn="just"/>
            <a:endParaRPr lang="de-DE" sz="1100" dirty="0"/>
          </a:p>
        </p:txBody>
      </p:sp>
    </p:spTree>
    <p:extLst>
      <p:ext uri="{BB962C8B-B14F-4D97-AF65-F5344CB8AC3E}">
        <p14:creationId xmlns:p14="http://schemas.microsoft.com/office/powerpoint/2010/main" val="32156816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593725" y="1692400"/>
            <a:ext cx="4824636" cy="3672408"/>
          </a:xfrm>
        </p:spPr>
        <p:txBody>
          <a:bodyPr/>
          <a:lstStyle/>
          <a:p>
            <a:pPr marL="0" indent="0">
              <a:buNone/>
            </a:pPr>
            <a:endParaRPr lang="en-GB" b="1" dirty="0"/>
          </a:p>
          <a:p>
            <a:pPr marL="0" indent="0">
              <a:buNone/>
            </a:pPr>
            <a:endParaRPr lang="en-GB" dirty="0" smtClean="0"/>
          </a:p>
          <a:p>
            <a:pPr marL="0" indent="0">
              <a:buNone/>
            </a:pPr>
            <a:endParaRPr lang="en-GB" dirty="0" smtClean="0"/>
          </a:p>
          <a:p>
            <a:endParaRPr lang="en-GB" dirty="0"/>
          </a:p>
          <a:p>
            <a:endParaRPr lang="en-GB" dirty="0"/>
          </a:p>
          <a:p>
            <a:endParaRPr lang="en-GB" dirty="0"/>
          </a:p>
          <a:p>
            <a:endParaRPr lang="en-GB" dirty="0"/>
          </a:p>
        </p:txBody>
      </p:sp>
      <p:sp>
        <p:nvSpPr>
          <p:cNvPr id="8" name="Foliennummernplatzhalter 7"/>
          <p:cNvSpPr>
            <a:spLocks noGrp="1"/>
          </p:cNvSpPr>
          <p:nvPr>
            <p:ph type="sldNum" sz="quarter" idx="14"/>
          </p:nvPr>
        </p:nvSpPr>
        <p:spPr/>
        <p:txBody>
          <a:bodyPr/>
          <a:lstStyle/>
          <a:p>
            <a:fld id="{FE455FE2-C337-4EA7-9B81-FD39E63E98CB}" type="slidenum">
              <a:rPr lang="de-DE" smtClean="0"/>
              <a:pPr/>
              <a:t>8</a:t>
            </a:fld>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156" y="797224"/>
            <a:ext cx="9785114"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79823" y="6545936"/>
            <a:ext cx="3082701" cy="276999"/>
          </a:xfrm>
          <a:prstGeom prst="rect">
            <a:avLst/>
          </a:prstGeom>
          <a:noFill/>
          <a:ln>
            <a:solidFill>
              <a:srgbClr val="495246"/>
            </a:solidFill>
          </a:ln>
        </p:spPr>
        <p:txBody>
          <a:bodyPr wrap="square" rtlCol="0">
            <a:spAutoFit/>
          </a:bodyPr>
          <a:lstStyle/>
          <a:p>
            <a:r>
              <a:rPr lang="de-CH" sz="1200" dirty="0" smtClean="0"/>
              <a:t>Komplexität &amp; Lernen, Ausgabe 37, 2015</a:t>
            </a:r>
            <a:endParaRPr lang="de-CH" sz="1200" dirty="0"/>
          </a:p>
        </p:txBody>
      </p:sp>
      <p:sp>
        <p:nvSpPr>
          <p:cNvPr id="9" name="Fußzeilenplatzhalter 2"/>
          <p:cNvSpPr>
            <a:spLocks noGrp="1"/>
          </p:cNvSpPr>
          <p:nvPr>
            <p:ph type="ftr" sz="quarter" idx="4294967295"/>
          </p:nvPr>
        </p:nvSpPr>
        <p:spPr>
          <a:xfrm>
            <a:off x="3608844" y="7100855"/>
            <a:ext cx="6552725" cy="360040"/>
          </a:xfrm>
          <a:prstGeom prst="rect">
            <a:avLst/>
          </a:prstGeom>
        </p:spPr>
        <p:txBody>
          <a:bodyPr/>
          <a:lstStyle/>
          <a:p>
            <a:pPr algn="just"/>
            <a:r>
              <a:rPr lang="de-DE" sz="1100" dirty="0" smtClean="0"/>
              <a:t>	© 2018, </a:t>
            </a:r>
            <a:r>
              <a:rPr lang="de-DE" sz="1100" dirty="0"/>
              <a:t>Lufthansa Aviation Training, </a:t>
            </a:r>
            <a:r>
              <a:rPr lang="en-GB" dirty="0"/>
              <a:t>Rotary Club Basel-</a:t>
            </a:r>
            <a:r>
              <a:rPr lang="en-GB" dirty="0" err="1"/>
              <a:t>Dreiländereck</a:t>
            </a:r>
            <a:r>
              <a:rPr lang="en-GB" dirty="0"/>
              <a:t>, 27. </a:t>
            </a:r>
            <a:r>
              <a:rPr lang="en-GB" dirty="0" err="1"/>
              <a:t>Februar</a:t>
            </a:r>
            <a:r>
              <a:rPr lang="en-GB" dirty="0"/>
              <a:t> 2018</a:t>
            </a:r>
          </a:p>
          <a:p>
            <a:pPr algn="just"/>
            <a:endParaRPr lang="de-DE" sz="1100" dirty="0"/>
          </a:p>
        </p:txBody>
      </p:sp>
    </p:spTree>
    <p:extLst>
      <p:ext uri="{BB962C8B-B14F-4D97-AF65-F5344CB8AC3E}">
        <p14:creationId xmlns:p14="http://schemas.microsoft.com/office/powerpoint/2010/main" val="2199465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10196" y="461870"/>
            <a:ext cx="8569400" cy="806717"/>
          </a:xfrm>
        </p:spPr>
        <p:txBody>
          <a:bodyPr/>
          <a:lstStyle/>
          <a:p>
            <a:r>
              <a:rPr lang="en-GB" dirty="0" err="1" smtClean="0"/>
              <a:t>Paradigmenwechsel</a:t>
            </a:r>
            <a:r>
              <a:rPr lang="en-GB" dirty="0" smtClean="0"/>
              <a:t> – </a:t>
            </a:r>
            <a:r>
              <a:rPr lang="en-GB" dirty="0" err="1" smtClean="0"/>
              <a:t>neue</a:t>
            </a:r>
            <a:r>
              <a:rPr lang="en-GB" dirty="0" smtClean="0"/>
              <a:t> </a:t>
            </a:r>
            <a:r>
              <a:rPr lang="en-GB" dirty="0" err="1" smtClean="0"/>
              <a:t>Ausrichtung</a:t>
            </a:r>
            <a:r>
              <a:rPr lang="en-GB" dirty="0" smtClean="0"/>
              <a:t> </a:t>
            </a:r>
            <a:r>
              <a:rPr lang="en-GB" dirty="0" err="1" smtClean="0"/>
              <a:t>im</a:t>
            </a:r>
            <a:r>
              <a:rPr lang="en-GB" dirty="0" smtClean="0"/>
              <a:t> Training </a:t>
            </a:r>
            <a:endParaRPr lang="en-GB" dirty="0"/>
          </a:p>
        </p:txBody>
      </p:sp>
      <p:sp>
        <p:nvSpPr>
          <p:cNvPr id="8" name="Foliennummernplatzhalter 7"/>
          <p:cNvSpPr>
            <a:spLocks noGrp="1"/>
          </p:cNvSpPr>
          <p:nvPr>
            <p:ph type="sldNum" sz="quarter" idx="14"/>
          </p:nvPr>
        </p:nvSpPr>
        <p:spPr/>
        <p:txBody>
          <a:bodyPr/>
          <a:lstStyle/>
          <a:p>
            <a:fld id="{FE455FE2-C337-4EA7-9B81-FD39E63E98CB}" type="slidenum">
              <a:rPr lang="de-DE" smtClean="0"/>
              <a:pPr/>
              <a:t>9</a:t>
            </a:fld>
            <a:endParaRPr lang="de-DE" dirty="0"/>
          </a:p>
        </p:txBody>
      </p:sp>
      <p:sp>
        <p:nvSpPr>
          <p:cNvPr id="6" name="Textfeld 5"/>
          <p:cNvSpPr txBox="1"/>
          <p:nvPr/>
        </p:nvSpPr>
        <p:spPr>
          <a:xfrm>
            <a:off x="759450" y="1069210"/>
            <a:ext cx="9339774" cy="1431161"/>
          </a:xfrm>
          <a:prstGeom prst="rect">
            <a:avLst/>
          </a:prstGeom>
          <a:noFill/>
        </p:spPr>
        <p:txBody>
          <a:bodyPr wrap="square" rtlCol="0">
            <a:spAutoFit/>
          </a:bodyPr>
          <a:lstStyle/>
          <a:p>
            <a:pPr lvl="0" defTabSz="0">
              <a:defRPr/>
            </a:pPr>
            <a:endParaRPr lang="en-US" dirty="0" smtClean="0">
              <a:solidFill>
                <a:prstClr val="black"/>
              </a:solidFill>
              <a:latin typeface="Arial" panose="020B0604020202020204" pitchFamily="34" charset="0"/>
              <a:cs typeface="Arial" panose="020B0604020202020204" pitchFamily="34" charset="0"/>
            </a:endParaRPr>
          </a:p>
          <a:p>
            <a:pPr lvl="0" defTabSz="0">
              <a:defRPr/>
            </a:pPr>
            <a:endParaRPr lang="en-US" dirty="0" smtClean="0">
              <a:solidFill>
                <a:prstClr val="black"/>
              </a:solidFill>
              <a:latin typeface="Arial" panose="020B0604020202020204" pitchFamily="34" charset="0"/>
              <a:cs typeface="Arial" panose="020B0604020202020204" pitchFamily="34" charset="0"/>
            </a:endParaRPr>
          </a:p>
          <a:p>
            <a:pPr lvl="0" algn="ctr" defTabSz="0">
              <a:defRPr/>
            </a:pPr>
            <a:endParaRPr lang="en-US" b="1" dirty="0" smtClean="0">
              <a:solidFill>
                <a:prstClr val="black"/>
              </a:solidFill>
              <a:latin typeface="Arial" panose="020B0604020202020204" pitchFamily="34" charset="0"/>
              <a:cs typeface="Arial" panose="020B0604020202020204" pitchFamily="34" charset="0"/>
            </a:endParaRPr>
          </a:p>
          <a:p>
            <a:pPr lvl="0" defTabSz="0">
              <a:defRPr/>
            </a:pPr>
            <a:endParaRPr lang="en-US" sz="2400" dirty="0" smtClean="0">
              <a:solidFill>
                <a:prstClr val="black"/>
              </a:solidFill>
              <a:latin typeface="Arial" panose="020B0604020202020204" pitchFamily="34" charset="0"/>
              <a:cs typeface="Arial" panose="020B0604020202020204" pitchFamily="34" charset="0"/>
            </a:endParaRPr>
          </a:p>
        </p:txBody>
      </p:sp>
      <p:sp>
        <p:nvSpPr>
          <p:cNvPr id="10" name="Textfeld 9"/>
          <p:cNvSpPr txBox="1"/>
          <p:nvPr/>
        </p:nvSpPr>
        <p:spPr>
          <a:xfrm>
            <a:off x="900251" y="1271130"/>
            <a:ext cx="8569400" cy="1225977"/>
          </a:xfrm>
          <a:prstGeom prst="rect">
            <a:avLst/>
          </a:prstGeom>
          <a:solidFill>
            <a:srgbClr val="FFC000">
              <a:alpha val="70000"/>
            </a:srgbClr>
          </a:solidFill>
          <a:ln w="22225">
            <a:solidFill>
              <a:schemeClr val="accent1">
                <a:alpha val="98000"/>
              </a:schemeClr>
            </a:solidFill>
          </a:ln>
          <a:effectLst>
            <a:softEdge rad="0"/>
          </a:effectLst>
          <a:scene3d>
            <a:camera prst="orthographicFront"/>
            <a:lightRig rig="threePt" dir="t"/>
          </a:scene3d>
          <a:sp3d>
            <a:bevelT w="165100" prst="coolSlant"/>
          </a:sp3d>
        </p:spPr>
        <p:txBody>
          <a:bodyPr wrap="square" rtlCol="0">
            <a:spAutoFit/>
          </a:bodyPr>
          <a:lstStyle/>
          <a:p>
            <a:pPr marL="342900" lvl="0" indent="-342900" defTabSz="0">
              <a:buFont typeface="Arial" panose="020B0604020202020204" pitchFamily="34" charset="0"/>
              <a:buChar char="•"/>
              <a:defRPr/>
            </a:pPr>
            <a:r>
              <a:rPr lang="en-US" sz="3600" dirty="0" err="1" smtClean="0">
                <a:solidFill>
                  <a:prstClr val="black"/>
                </a:solidFill>
                <a:latin typeface="Arial" panose="020B0604020202020204" pitchFamily="34" charset="0"/>
                <a:cs typeface="Arial" panose="020B0604020202020204" pitchFamily="34" charset="0"/>
              </a:rPr>
              <a:t>Neu-Definierung</a:t>
            </a:r>
            <a:r>
              <a:rPr lang="en-US" sz="3600" dirty="0" smtClean="0">
                <a:solidFill>
                  <a:prstClr val="black"/>
                </a:solidFill>
                <a:latin typeface="Arial" panose="020B0604020202020204" pitchFamily="34" charset="0"/>
                <a:cs typeface="Arial" panose="020B0604020202020204" pitchFamily="34" charset="0"/>
              </a:rPr>
              <a:t> der </a:t>
            </a:r>
            <a:r>
              <a:rPr lang="en-US" sz="3600" dirty="0" err="1" smtClean="0">
                <a:solidFill>
                  <a:prstClr val="black"/>
                </a:solidFill>
                <a:latin typeface="Arial" panose="020B0604020202020204" pitchFamily="34" charset="0"/>
                <a:cs typeface="Arial" panose="020B0604020202020204" pitchFamily="34" charset="0"/>
              </a:rPr>
              <a:t>Piloten</a:t>
            </a:r>
            <a:r>
              <a:rPr lang="en-US" sz="3600" b="1" dirty="0" err="1" smtClean="0">
                <a:solidFill>
                  <a:prstClr val="black"/>
                </a:solidFill>
                <a:latin typeface="Arial" panose="020B0604020202020204" pitchFamily="34" charset="0"/>
                <a:cs typeface="Arial" panose="020B0604020202020204" pitchFamily="34" charset="0"/>
              </a:rPr>
              <a:t>rolle</a:t>
            </a:r>
            <a:endParaRPr lang="en-US" sz="3600" b="1" dirty="0" smtClean="0">
              <a:solidFill>
                <a:prstClr val="black"/>
              </a:solidFill>
              <a:latin typeface="Arial" panose="020B0604020202020204" pitchFamily="34" charset="0"/>
              <a:cs typeface="Arial" panose="020B0604020202020204" pitchFamily="34" charset="0"/>
            </a:endParaRPr>
          </a:p>
          <a:p>
            <a:pPr lvl="0" defTabSz="0">
              <a:lnSpc>
                <a:spcPts val="50"/>
              </a:lnSpc>
              <a:defRPr/>
            </a:pPr>
            <a:r>
              <a:rPr lang="en-US" sz="3600" dirty="0" smtClean="0">
                <a:solidFill>
                  <a:prstClr val="black"/>
                </a:solidFill>
                <a:latin typeface="Arial" panose="020B0604020202020204" pitchFamily="34" charset="0"/>
                <a:cs typeface="Arial" panose="020B0604020202020204" pitchFamily="34" charset="0"/>
              </a:rPr>
              <a:t> </a:t>
            </a:r>
          </a:p>
          <a:p>
            <a:pPr lvl="0" defTabSz="0">
              <a:lnSpc>
                <a:spcPts val="100"/>
              </a:lnSpc>
              <a:defRPr/>
            </a:pPr>
            <a:r>
              <a:rPr lang="en-US" sz="3600" dirty="0" smtClean="0">
                <a:solidFill>
                  <a:prstClr val="black"/>
                </a:solidFill>
                <a:latin typeface="Arial" panose="020B0604020202020204" pitchFamily="34" charset="0"/>
                <a:cs typeface="Arial" panose="020B0604020202020204" pitchFamily="34" charset="0"/>
              </a:rPr>
              <a:t>	</a:t>
            </a:r>
          </a:p>
          <a:p>
            <a:pPr marL="342900" lvl="0" indent="-342900" defTabSz="0">
              <a:buFont typeface="Arial" panose="020B0604020202020204" pitchFamily="34" charset="0"/>
              <a:buChar char="•"/>
              <a:defRPr/>
            </a:pPr>
            <a:r>
              <a:rPr lang="en-US" sz="3600" dirty="0" smtClean="0">
                <a:solidFill>
                  <a:prstClr val="black"/>
                </a:solidFill>
                <a:latin typeface="Arial" panose="020B0604020202020204" pitchFamily="34" charset="0"/>
                <a:cs typeface="Arial" panose="020B0604020202020204" pitchFamily="34" charset="0"/>
              </a:rPr>
              <a:t>	</a:t>
            </a:r>
            <a:r>
              <a:rPr lang="en-US" sz="3600" dirty="0" err="1" smtClean="0">
                <a:solidFill>
                  <a:prstClr val="black"/>
                </a:solidFill>
                <a:latin typeface="Arial" panose="020B0604020202020204" pitchFamily="34" charset="0"/>
                <a:cs typeface="Arial" panose="020B0604020202020204" pitchFamily="34" charset="0"/>
              </a:rPr>
              <a:t>Überdenken</a:t>
            </a:r>
            <a:r>
              <a:rPr lang="en-US" sz="3600" dirty="0" smtClean="0">
                <a:solidFill>
                  <a:prstClr val="black"/>
                </a:solidFill>
                <a:latin typeface="Arial" panose="020B0604020202020204" pitchFamily="34" charset="0"/>
                <a:cs typeface="Arial" panose="020B0604020202020204" pitchFamily="34" charset="0"/>
              </a:rPr>
              <a:t> des </a:t>
            </a:r>
            <a:r>
              <a:rPr lang="en-US" sz="3600" dirty="0" err="1" smtClean="0">
                <a:solidFill>
                  <a:prstClr val="black"/>
                </a:solidFill>
                <a:latin typeface="Arial" panose="020B0604020202020204" pitchFamily="34" charset="0"/>
                <a:cs typeface="Arial" panose="020B0604020202020204" pitchFamily="34" charset="0"/>
              </a:rPr>
              <a:t>Piloten</a:t>
            </a:r>
            <a:r>
              <a:rPr lang="en-US" sz="3600" b="1" dirty="0" err="1" smtClean="0">
                <a:solidFill>
                  <a:prstClr val="black"/>
                </a:solidFill>
                <a:latin typeface="Arial" panose="020B0604020202020204" pitchFamily="34" charset="0"/>
                <a:cs typeface="Arial" panose="020B0604020202020204" pitchFamily="34" charset="0"/>
              </a:rPr>
              <a:t>trainings</a:t>
            </a:r>
            <a:endParaRPr lang="de-CH" sz="3600" dirty="0">
              <a:solidFill>
                <a:prstClr val="black"/>
              </a:solidFill>
              <a:latin typeface="Arial" panose="020B0604020202020204" pitchFamily="34" charset="0"/>
              <a:cs typeface="Arial" panose="020B0604020202020204" pitchFamily="34" charset="0"/>
            </a:endParaRPr>
          </a:p>
        </p:txBody>
      </p:sp>
      <p:sp>
        <p:nvSpPr>
          <p:cNvPr id="7" name="Textfeld 6"/>
          <p:cNvSpPr txBox="1"/>
          <p:nvPr/>
        </p:nvSpPr>
        <p:spPr>
          <a:xfrm>
            <a:off x="1485474" y="9164065"/>
            <a:ext cx="5491711" cy="1107996"/>
          </a:xfrm>
          <a:prstGeom prst="rect">
            <a:avLst/>
          </a:prstGeom>
          <a:noFill/>
        </p:spPr>
        <p:txBody>
          <a:bodyPr wrap="square" rtlCol="0">
            <a:spAutoFit/>
          </a:bodyPr>
          <a:lstStyle/>
          <a:p>
            <a:pPr lvl="0" defTabSz="0">
              <a:defRPr/>
            </a:pPr>
            <a:endParaRPr lang="en-US" dirty="0" smtClean="0">
              <a:solidFill>
                <a:prstClr val="black"/>
              </a:solidFill>
              <a:latin typeface="Arial" panose="020B0604020202020204" pitchFamily="34" charset="0"/>
              <a:cs typeface="Arial" panose="020B0604020202020204" pitchFamily="34" charset="0"/>
            </a:endParaRPr>
          </a:p>
          <a:p>
            <a:pPr lvl="0" algn="ctr" defTabSz="0">
              <a:defRPr/>
            </a:pPr>
            <a:endParaRPr lang="en-US" b="1" dirty="0" smtClean="0">
              <a:solidFill>
                <a:prstClr val="black"/>
              </a:solidFill>
              <a:latin typeface="Arial" panose="020B0604020202020204" pitchFamily="34" charset="0"/>
              <a:cs typeface="Arial" panose="020B0604020202020204" pitchFamily="34" charset="0"/>
            </a:endParaRPr>
          </a:p>
          <a:p>
            <a:pPr lvl="0" defTabSz="0">
              <a:defRPr/>
            </a:pPr>
            <a:endParaRPr lang="en-US" sz="2400" dirty="0" smtClean="0">
              <a:solidFill>
                <a:prstClr val="black"/>
              </a:solidFill>
              <a:latin typeface="Arial" panose="020B0604020202020204" pitchFamily="34" charset="0"/>
              <a:cs typeface="Arial" panose="020B0604020202020204" pitchFamily="34" charset="0"/>
            </a:endParaRPr>
          </a:p>
        </p:txBody>
      </p:sp>
      <p:pic>
        <p:nvPicPr>
          <p:cNvPr id="2050" name="Picture 2" descr="Bildergebnis für Rolle des Pilo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073" y="3348583"/>
            <a:ext cx="2352261" cy="35283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dergebnis für Simulator Training pilot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8133" y="3348583"/>
            <a:ext cx="6873436" cy="3374232"/>
          </a:xfrm>
          <a:prstGeom prst="rect">
            <a:avLst/>
          </a:prstGeom>
          <a:noFill/>
          <a:extLst>
            <a:ext uri="{909E8E84-426E-40DD-AFC4-6F175D3DCCD1}">
              <a14:hiddenFill xmlns:a14="http://schemas.microsoft.com/office/drawing/2010/main">
                <a:solidFill>
                  <a:srgbClr val="FFFFFF"/>
                </a:solidFill>
              </a14:hiddenFill>
            </a:ext>
          </a:extLst>
        </p:spPr>
      </p:pic>
      <p:sp>
        <p:nvSpPr>
          <p:cNvPr id="12" name="Fußzeilenplatzhalter 2"/>
          <p:cNvSpPr>
            <a:spLocks noGrp="1"/>
          </p:cNvSpPr>
          <p:nvPr>
            <p:ph type="ftr" sz="quarter" idx="4294967295"/>
          </p:nvPr>
        </p:nvSpPr>
        <p:spPr>
          <a:xfrm>
            <a:off x="3608844" y="7100855"/>
            <a:ext cx="6552725" cy="360040"/>
          </a:xfrm>
          <a:prstGeom prst="rect">
            <a:avLst/>
          </a:prstGeom>
        </p:spPr>
        <p:txBody>
          <a:bodyPr/>
          <a:lstStyle/>
          <a:p>
            <a:pPr algn="just"/>
            <a:r>
              <a:rPr lang="de-DE" sz="1100" dirty="0" smtClean="0"/>
              <a:t>	© 2018, </a:t>
            </a:r>
            <a:r>
              <a:rPr lang="de-DE" sz="1100" dirty="0"/>
              <a:t>Lufthansa Aviation Training, </a:t>
            </a:r>
            <a:r>
              <a:rPr lang="en-GB" dirty="0"/>
              <a:t>Rotary Club Basel-</a:t>
            </a:r>
            <a:r>
              <a:rPr lang="en-GB" dirty="0" err="1"/>
              <a:t>Dreiländereck</a:t>
            </a:r>
            <a:r>
              <a:rPr lang="en-GB" dirty="0"/>
              <a:t>, 27. </a:t>
            </a:r>
            <a:r>
              <a:rPr lang="en-GB" dirty="0" err="1"/>
              <a:t>Februar</a:t>
            </a:r>
            <a:r>
              <a:rPr lang="en-GB" dirty="0"/>
              <a:t> 2018</a:t>
            </a:r>
          </a:p>
          <a:p>
            <a:pPr algn="just"/>
            <a:endParaRPr lang="de-DE" sz="1100" dirty="0"/>
          </a:p>
        </p:txBody>
      </p:sp>
    </p:spTree>
    <p:extLst>
      <p:ext uri="{BB962C8B-B14F-4D97-AF65-F5344CB8AC3E}">
        <p14:creationId xmlns:p14="http://schemas.microsoft.com/office/powerpoint/2010/main" val="38216590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LAT_PPT_Praesentation_Master">
  <a:themeElements>
    <a:clrScheme name="_LAT">
      <a:dk1>
        <a:sysClr val="windowText" lastClr="000000"/>
      </a:dk1>
      <a:lt1>
        <a:sysClr val="window" lastClr="FFFFFF"/>
      </a:lt1>
      <a:dk2>
        <a:srgbClr val="6F6F6F"/>
      </a:dk2>
      <a:lt2>
        <a:srgbClr val="000066"/>
      </a:lt2>
      <a:accent1>
        <a:srgbClr val="000066"/>
      </a:accent1>
      <a:accent2>
        <a:srgbClr val="A0C067"/>
      </a:accent2>
      <a:accent3>
        <a:srgbClr val="8B653E"/>
      </a:accent3>
      <a:accent4>
        <a:srgbClr val="E5DAC3"/>
      </a:accent4>
      <a:accent5>
        <a:srgbClr val="CC4A14"/>
      </a:accent5>
      <a:accent6>
        <a:srgbClr val="733C46"/>
      </a:accent6>
      <a:hlink>
        <a:srgbClr val="000000"/>
      </a:hlink>
      <a:folHlink>
        <a:srgbClr val="000000"/>
      </a:folHlink>
    </a:clrScheme>
    <a:fontScheme name="LAT Lufthan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A 100%">
      <a:srgbClr val="495246"/>
    </a:custClr>
    <a:custClr name="B 100%">
      <a:srgbClr val="A0C067"/>
    </a:custClr>
    <a:custClr name="C 100%">
      <a:srgbClr val="E5DAC3"/>
    </a:custClr>
    <a:custClr name="D 100%">
      <a:srgbClr val="C0A367"/>
    </a:custClr>
    <a:custClr name="E 100%">
      <a:srgbClr val="8B653E"/>
    </a:custClr>
    <a:custClr name="F 100%">
      <a:srgbClr val="CC4A14"/>
    </a:custClr>
    <a:custClr name="G 100%">
      <a:srgbClr val="733C46"/>
    </a:custClr>
    <a:custClr name="H 100%">
      <a:srgbClr val="1AB0E6"/>
    </a:custClr>
    <a:custClr>
      <a:srgbClr val="FFFFFF"/>
    </a:custClr>
    <a:custClr>
      <a:srgbClr val="FFFFFF"/>
    </a:custClr>
    <a:custClr name="A 80%">
      <a:srgbClr val="6D756B"/>
    </a:custClr>
    <a:custClr name="B 80%">
      <a:srgbClr val="B3CD85"/>
    </a:custClr>
    <a:custClr name="C 80%">
      <a:srgbClr val="EAE1CF"/>
    </a:custClr>
    <a:custClr name="D 80%">
      <a:srgbClr val="CDB585"/>
    </a:custClr>
    <a:custClr name="E 80%">
      <a:srgbClr val="A28465"/>
    </a:custClr>
    <a:custClr name="F 80%">
      <a:srgbClr val="D66E43"/>
    </a:custClr>
    <a:custClr name="G 80%">
      <a:srgbClr val="8F636B"/>
    </a:custClr>
    <a:custClr name="H 80%">
      <a:srgbClr val="48C0EB"/>
    </a:custClr>
    <a:custClr>
      <a:srgbClr val="FFFFFF"/>
    </a:custClr>
    <a:custClr>
      <a:srgbClr val="FFFFFF"/>
    </a:custClr>
    <a:custClr name="A 60%">
      <a:srgbClr val="929790"/>
    </a:custClr>
    <a:custClr name="B 60%">
      <a:srgbClr val="C6D9A4"/>
    </a:custClr>
    <a:custClr name="C 60%">
      <a:srgbClr val="EFE9DB"/>
    </a:custClr>
    <a:custClr name="D 60%">
      <a:srgbClr val="D9C8A4"/>
    </a:custClr>
    <a:custClr name="E 60%">
      <a:srgbClr val="B9A38B"/>
    </a:custClr>
    <a:custClr name="F 60%">
      <a:srgbClr val="E09272"/>
    </a:custClr>
    <a:custClr name="G 60%">
      <a:srgbClr val="AB8A90"/>
    </a:custClr>
    <a:custClr name="H 60%">
      <a:srgbClr val="76D0F0"/>
    </a:custClr>
    <a:custClr>
      <a:srgbClr val="FFFFFF"/>
    </a:custClr>
    <a:custClr>
      <a:srgbClr val="FFFFFF"/>
    </a:custClr>
    <a:custClr name="A 40%">
      <a:srgbClr val="B6BAB5"/>
    </a:custClr>
    <a:custClr name="B 40%">
      <a:srgbClr val="D9E6C2"/>
    </a:custClr>
    <a:custClr name="C 40%">
      <a:srgbClr val="F5F0E7"/>
    </a:custClr>
    <a:custClr name="D 40%">
      <a:srgbClr val="E6DAC2"/>
    </a:custClr>
    <a:custClr name="E 40%">
      <a:srgbClr val="D1C1B2"/>
    </a:custClr>
    <a:custClr name="F 40%">
      <a:srgbClr val="EBB7A1"/>
    </a:custClr>
    <a:custClr name="G 40%">
      <a:srgbClr val="C7B1B5"/>
    </a:custClr>
    <a:custClr name="H 40%">
      <a:srgbClr val="A3DFF5"/>
    </a:custClr>
    <a:custClr>
      <a:srgbClr val="FFFFFF"/>
    </a:custClr>
    <a:custClr>
      <a:srgbClr val="FFFFFF"/>
    </a:custClr>
    <a:custClr name="A 20%">
      <a:srgbClr val="DBDCDA"/>
    </a:custClr>
    <a:custClr name="B 20%">
      <a:srgbClr val="ECF2E1"/>
    </a:custClr>
    <a:custClr name="C 20%">
      <a:srgbClr val="FAF8F3"/>
    </a:custClr>
    <a:custClr name="D 20%">
      <a:srgbClr val="F2EDE1"/>
    </a:custClr>
    <a:custClr name="E 20%">
      <a:srgbClr val="E8E0D8"/>
    </a:custClr>
    <a:custClr name="F 20%">
      <a:srgbClr val="F5DBD0"/>
    </a:custClr>
    <a:custClr name="G 20%">
      <a:srgbClr val="E3D8DA"/>
    </a:custClr>
    <a:custClr name="H 20%">
      <a:srgbClr val="D1EFFA"/>
    </a:custClr>
    <a:custClr>
      <a:srgbClr val="FFFFFF"/>
    </a:custClr>
    <a:custClr>
      <a:srgbClr val="FFFFFF"/>
    </a:custClr>
  </a:custClrLst>
  <a:extLst>
    <a:ext uri="{05A4C25C-085E-4340-85A3-A5531E510DB2}">
      <thm15:themeFamily xmlns:thm15="http://schemas.microsoft.com/office/thememl/2012/main" name="1_LAT_PPT_Praesentation_Master_Design.potx" id="{C3B950EA-3FEB-4576-A70A-25B8C4642BDA}" vid="{7F71421A-68DE-46C7-A464-BD25BF495FA7}"/>
    </a:ext>
  </a:extLst>
</a:theme>
</file>

<file path=ppt/theme/theme2.xml><?xml version="1.0" encoding="utf-8"?>
<a:theme xmlns:a="http://schemas.openxmlformats.org/drawingml/2006/main" name="Larissa">
  <a:themeElements>
    <a:clrScheme name="LAT Lufthansa">
      <a:dk1>
        <a:sysClr val="windowText" lastClr="000000"/>
      </a:dk1>
      <a:lt1>
        <a:sysClr val="window" lastClr="FFFFFF"/>
      </a:lt1>
      <a:dk2>
        <a:srgbClr val="6F6F6F"/>
      </a:dk2>
      <a:lt2>
        <a:srgbClr val="000066"/>
      </a:lt2>
      <a:accent1>
        <a:srgbClr val="000066"/>
      </a:accent1>
      <a:accent2>
        <a:srgbClr val="6F6F6F"/>
      </a:accent2>
      <a:accent3>
        <a:srgbClr val="9D9D9D"/>
      </a:accent3>
      <a:accent4>
        <a:srgbClr val="C6C6C6"/>
      </a:accent4>
      <a:accent5>
        <a:srgbClr val="ECECEC"/>
      </a:accent5>
      <a:accent6>
        <a:srgbClr val="000066"/>
      </a:accent6>
      <a:hlink>
        <a:srgbClr val="000000"/>
      </a:hlink>
      <a:folHlink>
        <a:srgbClr val="000000"/>
      </a:folHlink>
    </a:clrScheme>
    <a:fontScheme name="LAT Lufthan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T Lufthansa">
      <a:dk1>
        <a:sysClr val="windowText" lastClr="000000"/>
      </a:dk1>
      <a:lt1>
        <a:sysClr val="window" lastClr="FFFFFF"/>
      </a:lt1>
      <a:dk2>
        <a:srgbClr val="6F6F6F"/>
      </a:dk2>
      <a:lt2>
        <a:srgbClr val="000066"/>
      </a:lt2>
      <a:accent1>
        <a:srgbClr val="000066"/>
      </a:accent1>
      <a:accent2>
        <a:srgbClr val="6F6F6F"/>
      </a:accent2>
      <a:accent3>
        <a:srgbClr val="9D9D9D"/>
      </a:accent3>
      <a:accent4>
        <a:srgbClr val="C6C6C6"/>
      </a:accent4>
      <a:accent5>
        <a:srgbClr val="ECECEC"/>
      </a:accent5>
      <a:accent6>
        <a:srgbClr val="000066"/>
      </a:accent6>
      <a:hlink>
        <a:srgbClr val="000000"/>
      </a:hlink>
      <a:folHlink>
        <a:srgbClr val="000000"/>
      </a:folHlink>
    </a:clrScheme>
    <a:fontScheme name="LAT Lufthan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E94AD5FF9EFC46BE25D763922DD289" ma:contentTypeVersion="0" ma:contentTypeDescription="Create a new document." ma:contentTypeScope="" ma:versionID="e9056f2a1461723a7956ba2990dad006">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BB5829-8393-45A2-BC29-1F7023101A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FA40A54E-AEA6-4B3C-B34D-12A4008328AB}">
  <ds:schemaRefs>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76C62167-5024-460D-BFDF-4D3BB2CB44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Template>
  <TotalTime>0</TotalTime>
  <Words>554</Words>
  <Application>Microsoft Office PowerPoint</Application>
  <PresentationFormat>Benutzerdefiniert</PresentationFormat>
  <Paragraphs>223</Paragraphs>
  <Slides>15</Slides>
  <Notes>15</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15</vt:i4>
      </vt:variant>
    </vt:vector>
  </HeadingPairs>
  <TitlesOfParts>
    <vt:vector size="23" baseType="lpstr">
      <vt:lpstr>Arial</vt:lpstr>
      <vt:lpstr>Arial</vt:lpstr>
      <vt:lpstr>Calibri</vt:lpstr>
      <vt:lpstr>PT Serif</vt:lpstr>
      <vt:lpstr>Symbol</vt:lpstr>
      <vt:lpstr>Times</vt:lpstr>
      <vt:lpstr>Wingdings</vt:lpstr>
      <vt:lpstr>LAT_PPT_Praesentation_Master</vt:lpstr>
      <vt:lpstr>Pilotentraining – gestern und heute </vt:lpstr>
      <vt:lpstr>Dieter Eppler Deputy Head of Training 3rd Parties Lufthansa Aviation Training Switzerland AG</vt:lpstr>
      <vt:lpstr>Entscheidungsfindung</vt:lpstr>
      <vt:lpstr>PowerPoint-Präsentation</vt:lpstr>
      <vt:lpstr>Automatisierung – Segen oder Fluch? </vt:lpstr>
      <vt:lpstr>Automatik – Herausforderung für das Pilotentraining  </vt:lpstr>
      <vt:lpstr>PowerPoint-Präsentation</vt:lpstr>
      <vt:lpstr>PowerPoint-Präsentation</vt:lpstr>
      <vt:lpstr>Paradigmenwechsel – neue Ausrichtung im Training </vt:lpstr>
      <vt:lpstr>PowerPoint-Präsentation</vt:lpstr>
      <vt:lpstr>PowerPoint-Präsentation</vt:lpstr>
      <vt:lpstr>Paradigmenwechsel – neue Ausrichtung im Training </vt:lpstr>
      <vt:lpstr>Eigenschaften</vt:lpstr>
      <vt:lpstr>Selbstreflexion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Mensch und die Automatisierung - wie Piloten damit umgehen</dc:title>
  <dc:creator>Dieter Eppler</dc:creator>
  <cp:lastModifiedBy>Dieter Eppler</cp:lastModifiedBy>
  <cp:revision>227</cp:revision>
  <cp:lastPrinted>2016-11-01T13:14:50Z</cp:lastPrinted>
  <dcterms:created xsi:type="dcterms:W3CDTF">2017-03-19T12:22:47Z</dcterms:created>
  <dcterms:modified xsi:type="dcterms:W3CDTF">2018-02-27T09:48:32Z</dcterms:modified>
</cp:coreProperties>
</file>