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notesMasterIdLst>
    <p:notesMasterId r:id="rId15"/>
  </p:notesMasterIdLst>
  <p:handoutMasterIdLst>
    <p:handoutMasterId r:id="rId16"/>
  </p:handoutMasterIdLst>
  <p:sldIdLst>
    <p:sldId id="270" r:id="rId4"/>
    <p:sldId id="258" r:id="rId5"/>
    <p:sldId id="315" r:id="rId6"/>
    <p:sldId id="316" r:id="rId7"/>
    <p:sldId id="317" r:id="rId8"/>
    <p:sldId id="318" r:id="rId9"/>
    <p:sldId id="306" r:id="rId10"/>
    <p:sldId id="301" r:id="rId11"/>
    <p:sldId id="309" r:id="rId12"/>
    <p:sldId id="304" r:id="rId13"/>
    <p:sldId id="310" r:id="rId14"/>
  </p:sldIdLst>
  <p:sldSz cx="9144000" cy="6858000" type="screen4x3"/>
  <p:notesSz cx="6797675" cy="98742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ie Kissling" initials="JK"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59CB"/>
    <a:srgbClr val="4F2270"/>
    <a:srgbClr val="6600FF"/>
    <a:srgbClr val="CCCCFF"/>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41" autoAdjust="0"/>
    <p:restoredTop sz="94680" autoAdjust="0"/>
  </p:normalViewPr>
  <p:slideViewPr>
    <p:cSldViewPr>
      <p:cViewPr>
        <p:scale>
          <a:sx n="90" d="100"/>
          <a:sy n="90" d="100"/>
        </p:scale>
        <p:origin x="-1518" y="-3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a:lvl1pPr>
          </a:lstStyle>
          <a:p>
            <a:fld id="{E0BC8ABF-D5F8-498A-9C96-420E04191F88}" type="datetimeFigureOut">
              <a:rPr lang="de-CH" smtClean="0"/>
              <a:t>29.08.2017</a:t>
            </a:fld>
            <a:endParaRPr lang="de-CH"/>
          </a:p>
        </p:txBody>
      </p:sp>
      <p:sp>
        <p:nvSpPr>
          <p:cNvPr id="4" name="Fußzeilenplatzhalter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a:defRPr sz="1200"/>
            </a:lvl1pPr>
          </a:lstStyle>
          <a:p>
            <a:endParaRPr lang="de-CH"/>
          </a:p>
        </p:txBody>
      </p:sp>
      <p:sp>
        <p:nvSpPr>
          <p:cNvPr id="5" name="Foliennummernplatzhalter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a:defRPr sz="1200"/>
            </a:lvl1pPr>
          </a:lstStyle>
          <a:p>
            <a:fld id="{8F18C0EB-D248-4D53-A21C-7408AD42B451}" type="slidenum">
              <a:rPr lang="de-CH" smtClean="0"/>
              <a:t>‹Nr.›</a:t>
            </a:fld>
            <a:endParaRPr lang="de-CH"/>
          </a:p>
        </p:txBody>
      </p:sp>
    </p:spTree>
    <p:extLst>
      <p:ext uri="{BB962C8B-B14F-4D97-AF65-F5344CB8AC3E}">
        <p14:creationId xmlns:p14="http://schemas.microsoft.com/office/powerpoint/2010/main" val="40048495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1"/>
            <a:ext cx="2945659" cy="493712"/>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idx="1"/>
          </p:nvPr>
        </p:nvSpPr>
        <p:spPr>
          <a:xfrm>
            <a:off x="3850444" y="1"/>
            <a:ext cx="2945659" cy="493712"/>
          </a:xfrm>
          <a:prstGeom prst="rect">
            <a:avLst/>
          </a:prstGeom>
        </p:spPr>
        <p:txBody>
          <a:bodyPr vert="horz" lIns="91440" tIns="45720" rIns="91440" bIns="45720" rtlCol="0"/>
          <a:lstStyle>
            <a:lvl1pPr algn="r">
              <a:defRPr sz="1200"/>
            </a:lvl1pPr>
          </a:lstStyle>
          <a:p>
            <a:fld id="{FD0ABECB-EE28-4E8F-B096-68F71419E2FF}" type="datetimeFigureOut">
              <a:rPr lang="de-CH" smtClean="0"/>
              <a:t>29.08.2017</a:t>
            </a:fld>
            <a:endParaRPr lang="de-CH"/>
          </a:p>
        </p:txBody>
      </p:sp>
      <p:sp>
        <p:nvSpPr>
          <p:cNvPr id="4" name="Folienbildplatzhalt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de-CH"/>
          </a:p>
        </p:txBody>
      </p:sp>
      <p:sp>
        <p:nvSpPr>
          <p:cNvPr id="5" name="Notizenplatzhalter 4"/>
          <p:cNvSpPr>
            <a:spLocks noGrp="1"/>
          </p:cNvSpPr>
          <p:nvPr>
            <p:ph type="body" sz="quarter" idx="3"/>
          </p:nvPr>
        </p:nvSpPr>
        <p:spPr>
          <a:xfrm>
            <a:off x="679768" y="4690269"/>
            <a:ext cx="5438140" cy="4443412"/>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6" name="Fußzeilenplatzhalter 5"/>
          <p:cNvSpPr>
            <a:spLocks noGrp="1"/>
          </p:cNvSpPr>
          <p:nvPr>
            <p:ph type="ftr" sz="quarter" idx="4"/>
          </p:nvPr>
        </p:nvSpPr>
        <p:spPr>
          <a:xfrm>
            <a:off x="1" y="9378825"/>
            <a:ext cx="2945659" cy="493712"/>
          </a:xfrm>
          <a:prstGeom prst="rect">
            <a:avLst/>
          </a:prstGeom>
        </p:spPr>
        <p:txBody>
          <a:bodyPr vert="horz" lIns="91440" tIns="45720" rIns="91440" bIns="45720" rtlCol="0" anchor="b"/>
          <a:lstStyle>
            <a:lvl1pPr algn="l">
              <a:defRPr sz="1200"/>
            </a:lvl1pPr>
          </a:lstStyle>
          <a:p>
            <a:endParaRPr lang="de-CH"/>
          </a:p>
        </p:txBody>
      </p:sp>
      <p:sp>
        <p:nvSpPr>
          <p:cNvPr id="7" name="Foliennummernplatzhalter 6"/>
          <p:cNvSpPr>
            <a:spLocks noGrp="1"/>
          </p:cNvSpPr>
          <p:nvPr>
            <p:ph type="sldNum" sz="quarter" idx="5"/>
          </p:nvPr>
        </p:nvSpPr>
        <p:spPr>
          <a:xfrm>
            <a:off x="3850444" y="9378825"/>
            <a:ext cx="2945659" cy="493712"/>
          </a:xfrm>
          <a:prstGeom prst="rect">
            <a:avLst/>
          </a:prstGeom>
        </p:spPr>
        <p:txBody>
          <a:bodyPr vert="horz" lIns="91440" tIns="45720" rIns="91440" bIns="45720" rtlCol="0" anchor="b"/>
          <a:lstStyle>
            <a:lvl1pPr algn="r">
              <a:defRPr sz="1200"/>
            </a:lvl1pPr>
          </a:lstStyle>
          <a:p>
            <a:fld id="{CD85F7CB-5A69-4C8C-926F-D9B1B7855672}" type="slidenum">
              <a:rPr lang="de-CH" smtClean="0"/>
              <a:t>‹Nr.›</a:t>
            </a:fld>
            <a:endParaRPr lang="de-CH"/>
          </a:p>
        </p:txBody>
      </p:sp>
    </p:spTree>
    <p:extLst>
      <p:ext uri="{BB962C8B-B14F-4D97-AF65-F5344CB8AC3E}">
        <p14:creationId xmlns:p14="http://schemas.microsoft.com/office/powerpoint/2010/main" val="1056041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CD85F7CB-5A69-4C8C-926F-D9B1B7855672}" type="slidenum">
              <a:rPr lang="de-CH" smtClean="0"/>
              <a:t>2</a:t>
            </a:fld>
            <a:endParaRPr lang="de-CH"/>
          </a:p>
        </p:txBody>
      </p:sp>
    </p:spTree>
    <p:extLst>
      <p:ext uri="{BB962C8B-B14F-4D97-AF65-F5344CB8AC3E}">
        <p14:creationId xmlns:p14="http://schemas.microsoft.com/office/powerpoint/2010/main" val="630342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CD85F7CB-5A69-4C8C-926F-D9B1B7855672}" type="slidenum">
              <a:rPr lang="de-CH" smtClean="0"/>
              <a:t>3</a:t>
            </a:fld>
            <a:endParaRPr lang="de-CH"/>
          </a:p>
        </p:txBody>
      </p:sp>
    </p:spTree>
    <p:extLst>
      <p:ext uri="{BB962C8B-B14F-4D97-AF65-F5344CB8AC3E}">
        <p14:creationId xmlns:p14="http://schemas.microsoft.com/office/powerpoint/2010/main" val="630342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CD85F7CB-5A69-4C8C-926F-D9B1B7855672}" type="slidenum">
              <a:rPr lang="de-CH" smtClean="0"/>
              <a:t>4</a:t>
            </a:fld>
            <a:endParaRPr lang="de-CH"/>
          </a:p>
        </p:txBody>
      </p:sp>
    </p:spTree>
    <p:extLst>
      <p:ext uri="{BB962C8B-B14F-4D97-AF65-F5344CB8AC3E}">
        <p14:creationId xmlns:p14="http://schemas.microsoft.com/office/powerpoint/2010/main" val="6303424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CD85F7CB-5A69-4C8C-926F-D9B1B7855672}" type="slidenum">
              <a:rPr lang="de-CH" smtClean="0"/>
              <a:t>5</a:t>
            </a:fld>
            <a:endParaRPr lang="de-CH"/>
          </a:p>
        </p:txBody>
      </p:sp>
    </p:spTree>
    <p:extLst>
      <p:ext uri="{BB962C8B-B14F-4D97-AF65-F5344CB8AC3E}">
        <p14:creationId xmlns:p14="http://schemas.microsoft.com/office/powerpoint/2010/main" val="630342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CH"/>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Formatvorlage des Untertitelmasters durch Klicken bearbeiten</a:t>
            </a:r>
            <a:endParaRPr lang="de-CH" dirty="0"/>
          </a:p>
        </p:txBody>
      </p:sp>
      <p:sp>
        <p:nvSpPr>
          <p:cNvPr id="4" name="Datumsplatzhalter 3"/>
          <p:cNvSpPr>
            <a:spLocks noGrp="1"/>
          </p:cNvSpPr>
          <p:nvPr>
            <p:ph type="dt" sz="half" idx="10"/>
          </p:nvPr>
        </p:nvSpPr>
        <p:spPr/>
        <p:txBody>
          <a:bodyPr/>
          <a:lstStyle/>
          <a:p>
            <a:fld id="{0BA920BD-98DA-4F20-9648-E2986FDF8D5A}" type="datetimeFigureOut">
              <a:rPr lang="de-CH" smtClean="0"/>
              <a:t>29.08.2017</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F3BC79B-3148-4AC9-A1B8-E114E1175B5A}" type="slidenum">
              <a:rPr lang="de-CH" smtClean="0"/>
              <a:t>‹Nr.›</a:t>
            </a:fld>
            <a:endParaRPr lang="de-CH"/>
          </a:p>
        </p:txBody>
      </p:sp>
    </p:spTree>
    <p:extLst>
      <p:ext uri="{BB962C8B-B14F-4D97-AF65-F5344CB8AC3E}">
        <p14:creationId xmlns:p14="http://schemas.microsoft.com/office/powerpoint/2010/main" val="1054378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p>
            <a:fld id="{0BA920BD-98DA-4F20-9648-E2986FDF8D5A}" type="datetimeFigureOut">
              <a:rPr lang="de-CH" smtClean="0"/>
              <a:t>29.08.2017</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F3BC79B-3148-4AC9-A1B8-E114E1175B5A}" type="slidenum">
              <a:rPr lang="de-CH" smtClean="0"/>
              <a:t>‹Nr.›</a:t>
            </a:fld>
            <a:endParaRPr lang="de-CH"/>
          </a:p>
        </p:txBody>
      </p:sp>
    </p:spTree>
    <p:extLst>
      <p:ext uri="{BB962C8B-B14F-4D97-AF65-F5344CB8AC3E}">
        <p14:creationId xmlns:p14="http://schemas.microsoft.com/office/powerpoint/2010/main" val="2345516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p>
            <a:fld id="{0BA920BD-98DA-4F20-9648-E2986FDF8D5A}" type="datetimeFigureOut">
              <a:rPr lang="de-CH" smtClean="0"/>
              <a:t>29.08.2017</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F3BC79B-3148-4AC9-A1B8-E114E1175B5A}" type="slidenum">
              <a:rPr lang="de-CH" smtClean="0"/>
              <a:t>‹Nr.›</a:t>
            </a:fld>
            <a:endParaRPr lang="de-CH"/>
          </a:p>
        </p:txBody>
      </p:sp>
    </p:spTree>
    <p:extLst>
      <p:ext uri="{BB962C8B-B14F-4D97-AF65-F5344CB8AC3E}">
        <p14:creationId xmlns:p14="http://schemas.microsoft.com/office/powerpoint/2010/main" val="287586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CH"/>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CH"/>
          </a:p>
        </p:txBody>
      </p:sp>
      <p:sp>
        <p:nvSpPr>
          <p:cNvPr id="4" name="Datumsplatzhalter 3"/>
          <p:cNvSpPr>
            <a:spLocks noGrp="1"/>
          </p:cNvSpPr>
          <p:nvPr>
            <p:ph type="dt" sz="half" idx="10"/>
          </p:nvPr>
        </p:nvSpPr>
        <p:spPr/>
        <p:txBody>
          <a:bodyPr/>
          <a:lstStyle/>
          <a:p>
            <a:fld id="{9148E4CC-FA3B-42B1-8744-BBC306FA9ECC}" type="datetimeFigureOut">
              <a:rPr lang="de-CH" smtClean="0"/>
              <a:t>29.08.2017</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A86C0A89-2702-41A5-9F1B-42CF20ED09F2}" type="slidenum">
              <a:rPr lang="de-CH" smtClean="0"/>
              <a:t>‹Nr.›</a:t>
            </a:fld>
            <a:endParaRPr lang="de-CH"/>
          </a:p>
        </p:txBody>
      </p:sp>
    </p:spTree>
    <p:extLst>
      <p:ext uri="{BB962C8B-B14F-4D97-AF65-F5344CB8AC3E}">
        <p14:creationId xmlns:p14="http://schemas.microsoft.com/office/powerpoint/2010/main" val="12978312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p>
            <a:fld id="{9148E4CC-FA3B-42B1-8744-BBC306FA9ECC}" type="datetimeFigureOut">
              <a:rPr lang="de-CH" smtClean="0"/>
              <a:t>29.08.2017</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A86C0A89-2702-41A5-9F1B-42CF20ED09F2}" type="slidenum">
              <a:rPr lang="de-CH" smtClean="0"/>
              <a:t>‹Nr.›</a:t>
            </a:fld>
            <a:endParaRPr lang="de-CH"/>
          </a:p>
        </p:txBody>
      </p:sp>
    </p:spTree>
    <p:extLst>
      <p:ext uri="{BB962C8B-B14F-4D97-AF65-F5344CB8AC3E}">
        <p14:creationId xmlns:p14="http://schemas.microsoft.com/office/powerpoint/2010/main" val="34715177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9148E4CC-FA3B-42B1-8744-BBC306FA9ECC}" type="datetimeFigureOut">
              <a:rPr lang="de-CH" smtClean="0"/>
              <a:t>29.08.2017</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A86C0A89-2702-41A5-9F1B-42CF20ED09F2}" type="slidenum">
              <a:rPr lang="de-CH" smtClean="0"/>
              <a:t>‹Nr.›</a:t>
            </a:fld>
            <a:endParaRPr lang="de-CH"/>
          </a:p>
        </p:txBody>
      </p:sp>
    </p:spTree>
    <p:extLst>
      <p:ext uri="{BB962C8B-B14F-4D97-AF65-F5344CB8AC3E}">
        <p14:creationId xmlns:p14="http://schemas.microsoft.com/office/powerpoint/2010/main" val="8544308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Datumsplatzhalter 4"/>
          <p:cNvSpPr>
            <a:spLocks noGrp="1"/>
          </p:cNvSpPr>
          <p:nvPr>
            <p:ph type="dt" sz="half" idx="10"/>
          </p:nvPr>
        </p:nvSpPr>
        <p:spPr/>
        <p:txBody>
          <a:bodyPr/>
          <a:lstStyle/>
          <a:p>
            <a:fld id="{9148E4CC-FA3B-42B1-8744-BBC306FA9ECC}" type="datetimeFigureOut">
              <a:rPr lang="de-CH" smtClean="0"/>
              <a:t>29.08.2017</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A86C0A89-2702-41A5-9F1B-42CF20ED09F2}" type="slidenum">
              <a:rPr lang="de-CH" smtClean="0"/>
              <a:t>‹Nr.›</a:t>
            </a:fld>
            <a:endParaRPr lang="de-CH"/>
          </a:p>
        </p:txBody>
      </p:sp>
    </p:spTree>
    <p:extLst>
      <p:ext uri="{BB962C8B-B14F-4D97-AF65-F5344CB8AC3E}">
        <p14:creationId xmlns:p14="http://schemas.microsoft.com/office/powerpoint/2010/main" val="6881963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7" name="Datumsplatzhalter 6"/>
          <p:cNvSpPr>
            <a:spLocks noGrp="1"/>
          </p:cNvSpPr>
          <p:nvPr>
            <p:ph type="dt" sz="half" idx="10"/>
          </p:nvPr>
        </p:nvSpPr>
        <p:spPr/>
        <p:txBody>
          <a:bodyPr/>
          <a:lstStyle/>
          <a:p>
            <a:fld id="{9148E4CC-FA3B-42B1-8744-BBC306FA9ECC}" type="datetimeFigureOut">
              <a:rPr lang="de-CH" smtClean="0"/>
              <a:t>29.08.2017</a:t>
            </a:fld>
            <a:endParaRPr lang="de-CH"/>
          </a:p>
        </p:txBody>
      </p:sp>
      <p:sp>
        <p:nvSpPr>
          <p:cNvPr id="8" name="Fußzeilenplatzhalter 7"/>
          <p:cNvSpPr>
            <a:spLocks noGrp="1"/>
          </p:cNvSpPr>
          <p:nvPr>
            <p:ph type="ftr" sz="quarter" idx="11"/>
          </p:nvPr>
        </p:nvSpPr>
        <p:spPr/>
        <p:txBody>
          <a:bodyPr/>
          <a:lstStyle/>
          <a:p>
            <a:endParaRPr lang="de-CH"/>
          </a:p>
        </p:txBody>
      </p:sp>
      <p:sp>
        <p:nvSpPr>
          <p:cNvPr id="9" name="Foliennummernplatzhalter 8"/>
          <p:cNvSpPr>
            <a:spLocks noGrp="1"/>
          </p:cNvSpPr>
          <p:nvPr>
            <p:ph type="sldNum" sz="quarter" idx="12"/>
          </p:nvPr>
        </p:nvSpPr>
        <p:spPr/>
        <p:txBody>
          <a:bodyPr/>
          <a:lstStyle/>
          <a:p>
            <a:fld id="{A86C0A89-2702-41A5-9F1B-42CF20ED09F2}" type="slidenum">
              <a:rPr lang="de-CH" smtClean="0"/>
              <a:t>‹Nr.›</a:t>
            </a:fld>
            <a:endParaRPr lang="de-CH"/>
          </a:p>
        </p:txBody>
      </p:sp>
    </p:spTree>
    <p:extLst>
      <p:ext uri="{BB962C8B-B14F-4D97-AF65-F5344CB8AC3E}">
        <p14:creationId xmlns:p14="http://schemas.microsoft.com/office/powerpoint/2010/main" val="7202508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Datumsplatzhalter 2"/>
          <p:cNvSpPr>
            <a:spLocks noGrp="1"/>
          </p:cNvSpPr>
          <p:nvPr>
            <p:ph type="dt" sz="half" idx="10"/>
          </p:nvPr>
        </p:nvSpPr>
        <p:spPr/>
        <p:txBody>
          <a:bodyPr/>
          <a:lstStyle/>
          <a:p>
            <a:fld id="{9148E4CC-FA3B-42B1-8744-BBC306FA9ECC}" type="datetimeFigureOut">
              <a:rPr lang="de-CH" smtClean="0"/>
              <a:t>29.08.2017</a:t>
            </a:fld>
            <a:endParaRPr lang="de-CH"/>
          </a:p>
        </p:txBody>
      </p:sp>
      <p:sp>
        <p:nvSpPr>
          <p:cNvPr id="4" name="Fußzeilenplatzhalter 3"/>
          <p:cNvSpPr>
            <a:spLocks noGrp="1"/>
          </p:cNvSpPr>
          <p:nvPr>
            <p:ph type="ftr" sz="quarter" idx="11"/>
          </p:nvPr>
        </p:nvSpPr>
        <p:spPr/>
        <p:txBody>
          <a:bodyPr/>
          <a:lstStyle/>
          <a:p>
            <a:endParaRPr lang="de-CH"/>
          </a:p>
        </p:txBody>
      </p:sp>
      <p:sp>
        <p:nvSpPr>
          <p:cNvPr id="5" name="Foliennummernplatzhalter 4"/>
          <p:cNvSpPr>
            <a:spLocks noGrp="1"/>
          </p:cNvSpPr>
          <p:nvPr>
            <p:ph type="sldNum" sz="quarter" idx="12"/>
          </p:nvPr>
        </p:nvSpPr>
        <p:spPr/>
        <p:txBody>
          <a:bodyPr/>
          <a:lstStyle/>
          <a:p>
            <a:fld id="{A86C0A89-2702-41A5-9F1B-42CF20ED09F2}" type="slidenum">
              <a:rPr lang="de-CH" smtClean="0"/>
              <a:t>‹Nr.›</a:t>
            </a:fld>
            <a:endParaRPr lang="de-CH"/>
          </a:p>
        </p:txBody>
      </p:sp>
    </p:spTree>
    <p:extLst>
      <p:ext uri="{BB962C8B-B14F-4D97-AF65-F5344CB8AC3E}">
        <p14:creationId xmlns:p14="http://schemas.microsoft.com/office/powerpoint/2010/main" val="40536017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148E4CC-FA3B-42B1-8744-BBC306FA9ECC}" type="datetimeFigureOut">
              <a:rPr lang="de-CH" smtClean="0"/>
              <a:t>29.08.2017</a:t>
            </a:fld>
            <a:endParaRPr lang="de-CH"/>
          </a:p>
        </p:txBody>
      </p:sp>
      <p:sp>
        <p:nvSpPr>
          <p:cNvPr id="3" name="Fußzeilenplatzhalter 2"/>
          <p:cNvSpPr>
            <a:spLocks noGrp="1"/>
          </p:cNvSpPr>
          <p:nvPr>
            <p:ph type="ftr" sz="quarter" idx="11"/>
          </p:nvPr>
        </p:nvSpPr>
        <p:spPr/>
        <p:txBody>
          <a:bodyPr/>
          <a:lstStyle/>
          <a:p>
            <a:endParaRPr lang="de-CH"/>
          </a:p>
        </p:txBody>
      </p:sp>
      <p:sp>
        <p:nvSpPr>
          <p:cNvPr id="4" name="Foliennummernplatzhalter 3"/>
          <p:cNvSpPr>
            <a:spLocks noGrp="1"/>
          </p:cNvSpPr>
          <p:nvPr>
            <p:ph type="sldNum" sz="quarter" idx="12"/>
          </p:nvPr>
        </p:nvSpPr>
        <p:spPr/>
        <p:txBody>
          <a:bodyPr/>
          <a:lstStyle/>
          <a:p>
            <a:fld id="{A86C0A89-2702-41A5-9F1B-42CF20ED09F2}" type="slidenum">
              <a:rPr lang="de-CH" smtClean="0"/>
              <a:t>‹Nr.›</a:t>
            </a:fld>
            <a:endParaRPr lang="de-CH"/>
          </a:p>
        </p:txBody>
      </p:sp>
    </p:spTree>
    <p:extLst>
      <p:ext uri="{BB962C8B-B14F-4D97-AF65-F5344CB8AC3E}">
        <p14:creationId xmlns:p14="http://schemas.microsoft.com/office/powerpoint/2010/main" val="15629267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9148E4CC-FA3B-42B1-8744-BBC306FA9ECC}" type="datetimeFigureOut">
              <a:rPr lang="de-CH" smtClean="0"/>
              <a:t>29.08.2017</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A86C0A89-2702-41A5-9F1B-42CF20ED09F2}" type="slidenum">
              <a:rPr lang="de-CH" smtClean="0"/>
              <a:t>‹Nr.›</a:t>
            </a:fld>
            <a:endParaRPr lang="de-CH"/>
          </a:p>
        </p:txBody>
      </p:sp>
    </p:spTree>
    <p:extLst>
      <p:ext uri="{BB962C8B-B14F-4D97-AF65-F5344CB8AC3E}">
        <p14:creationId xmlns:p14="http://schemas.microsoft.com/office/powerpoint/2010/main" val="3339378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p>
            <a:fld id="{0BA920BD-98DA-4F20-9648-E2986FDF8D5A}" type="datetimeFigureOut">
              <a:rPr lang="de-CH" smtClean="0"/>
              <a:t>29.08.2017</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F3BC79B-3148-4AC9-A1B8-E114E1175B5A}" type="slidenum">
              <a:rPr lang="de-CH" smtClean="0"/>
              <a:t>‹Nr.›</a:t>
            </a:fld>
            <a:endParaRPr lang="de-CH"/>
          </a:p>
        </p:txBody>
      </p:sp>
    </p:spTree>
    <p:extLst>
      <p:ext uri="{BB962C8B-B14F-4D97-AF65-F5344CB8AC3E}">
        <p14:creationId xmlns:p14="http://schemas.microsoft.com/office/powerpoint/2010/main" val="18156756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dirty="0" smtClean="0"/>
              <a:t>Titelmasterformat durch Klicken bearbeiten</a:t>
            </a:r>
            <a:endParaRPr lang="de-CH" dirty="0"/>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9148E4CC-FA3B-42B1-8744-BBC306FA9ECC}" type="datetimeFigureOut">
              <a:rPr lang="de-CH" smtClean="0"/>
              <a:t>29.08.2017</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A86C0A89-2702-41A5-9F1B-42CF20ED09F2}" type="slidenum">
              <a:rPr lang="de-CH" smtClean="0"/>
              <a:t>‹Nr.›</a:t>
            </a:fld>
            <a:endParaRPr lang="de-CH"/>
          </a:p>
        </p:txBody>
      </p:sp>
    </p:spTree>
    <p:extLst>
      <p:ext uri="{BB962C8B-B14F-4D97-AF65-F5344CB8AC3E}">
        <p14:creationId xmlns:p14="http://schemas.microsoft.com/office/powerpoint/2010/main" val="26746609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p>
            <a:fld id="{9148E4CC-FA3B-42B1-8744-BBC306FA9ECC}" type="datetimeFigureOut">
              <a:rPr lang="de-CH" smtClean="0"/>
              <a:t>29.08.2017</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A86C0A89-2702-41A5-9F1B-42CF20ED09F2}" type="slidenum">
              <a:rPr lang="de-CH" smtClean="0"/>
              <a:t>‹Nr.›</a:t>
            </a:fld>
            <a:endParaRPr lang="de-CH"/>
          </a:p>
        </p:txBody>
      </p:sp>
    </p:spTree>
    <p:extLst>
      <p:ext uri="{BB962C8B-B14F-4D97-AF65-F5344CB8AC3E}">
        <p14:creationId xmlns:p14="http://schemas.microsoft.com/office/powerpoint/2010/main" val="36227419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p>
            <a:fld id="{9148E4CC-FA3B-42B1-8744-BBC306FA9ECC}" type="datetimeFigureOut">
              <a:rPr lang="de-CH" smtClean="0"/>
              <a:t>29.08.2017</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A86C0A89-2702-41A5-9F1B-42CF20ED09F2}" type="slidenum">
              <a:rPr lang="de-CH" smtClean="0"/>
              <a:t>‹Nr.›</a:t>
            </a:fld>
            <a:endParaRPr lang="de-CH"/>
          </a:p>
        </p:txBody>
      </p:sp>
    </p:spTree>
    <p:extLst>
      <p:ext uri="{BB962C8B-B14F-4D97-AF65-F5344CB8AC3E}">
        <p14:creationId xmlns:p14="http://schemas.microsoft.com/office/powerpoint/2010/main" val="19044238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Datumsplatzhalter 2"/>
          <p:cNvSpPr>
            <a:spLocks noGrp="1"/>
          </p:cNvSpPr>
          <p:nvPr>
            <p:ph type="dt" sz="half" idx="10"/>
          </p:nvPr>
        </p:nvSpPr>
        <p:spPr/>
        <p:txBody>
          <a:bodyPr/>
          <a:lstStyle/>
          <a:p>
            <a:fld id="{9148E4CC-FA3B-42B1-8744-BBC306FA9ECC}" type="datetimeFigureOut">
              <a:rPr lang="de-CH" smtClean="0"/>
              <a:t>29.08.2017</a:t>
            </a:fld>
            <a:endParaRPr lang="de-CH"/>
          </a:p>
        </p:txBody>
      </p:sp>
      <p:sp>
        <p:nvSpPr>
          <p:cNvPr id="4" name="Fußzeilenplatzhalter 3"/>
          <p:cNvSpPr>
            <a:spLocks noGrp="1"/>
          </p:cNvSpPr>
          <p:nvPr>
            <p:ph type="ftr" sz="quarter" idx="11"/>
          </p:nvPr>
        </p:nvSpPr>
        <p:spPr/>
        <p:txBody>
          <a:bodyPr/>
          <a:lstStyle/>
          <a:p>
            <a:endParaRPr lang="de-CH"/>
          </a:p>
        </p:txBody>
      </p:sp>
      <p:sp>
        <p:nvSpPr>
          <p:cNvPr id="5" name="Foliennummernplatzhalter 4"/>
          <p:cNvSpPr>
            <a:spLocks noGrp="1"/>
          </p:cNvSpPr>
          <p:nvPr>
            <p:ph type="sldNum" sz="quarter" idx="12"/>
          </p:nvPr>
        </p:nvSpPr>
        <p:spPr/>
        <p:txBody>
          <a:bodyPr/>
          <a:lstStyle/>
          <a:p>
            <a:fld id="{A86C0A89-2702-41A5-9F1B-42CF20ED09F2}" type="slidenum">
              <a:rPr lang="de-CH" smtClean="0"/>
              <a:t>‹Nr.›</a:t>
            </a:fld>
            <a:endParaRPr lang="de-CH"/>
          </a:p>
        </p:txBody>
      </p:sp>
    </p:spTree>
    <p:extLst>
      <p:ext uri="{BB962C8B-B14F-4D97-AF65-F5344CB8AC3E}">
        <p14:creationId xmlns:p14="http://schemas.microsoft.com/office/powerpoint/2010/main" val="34822398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CH"/>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CH"/>
          </a:p>
        </p:txBody>
      </p:sp>
      <p:sp>
        <p:nvSpPr>
          <p:cNvPr id="4" name="Datumsplatzhalter 3"/>
          <p:cNvSpPr>
            <a:spLocks noGrp="1"/>
          </p:cNvSpPr>
          <p:nvPr>
            <p:ph type="dt" sz="half" idx="10"/>
          </p:nvPr>
        </p:nvSpPr>
        <p:spPr/>
        <p:txBody>
          <a:bodyPr/>
          <a:lstStyle/>
          <a:p>
            <a:fld id="{CB4BF43D-CDDD-4E32-92D1-DADF99293841}" type="datetimeFigureOut">
              <a:rPr lang="de-CH" smtClean="0"/>
              <a:t>29.08.2017</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01C0815B-0BB7-460C-B2C8-3497CA9D9352}" type="slidenum">
              <a:rPr lang="de-CH" smtClean="0"/>
              <a:t>‹Nr.›</a:t>
            </a:fld>
            <a:endParaRPr lang="de-CH"/>
          </a:p>
        </p:txBody>
      </p:sp>
    </p:spTree>
    <p:extLst>
      <p:ext uri="{BB962C8B-B14F-4D97-AF65-F5344CB8AC3E}">
        <p14:creationId xmlns:p14="http://schemas.microsoft.com/office/powerpoint/2010/main" val="6803859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p>
            <a:fld id="{CB4BF43D-CDDD-4E32-92D1-DADF99293841}" type="datetimeFigureOut">
              <a:rPr lang="de-CH" smtClean="0"/>
              <a:t>29.08.2017</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01C0815B-0BB7-460C-B2C8-3497CA9D9352}" type="slidenum">
              <a:rPr lang="de-CH" smtClean="0"/>
              <a:t>‹Nr.›</a:t>
            </a:fld>
            <a:endParaRPr lang="de-CH"/>
          </a:p>
        </p:txBody>
      </p:sp>
    </p:spTree>
    <p:extLst>
      <p:ext uri="{BB962C8B-B14F-4D97-AF65-F5344CB8AC3E}">
        <p14:creationId xmlns:p14="http://schemas.microsoft.com/office/powerpoint/2010/main" val="24397884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CB4BF43D-CDDD-4E32-92D1-DADF99293841}" type="datetimeFigureOut">
              <a:rPr lang="de-CH" smtClean="0"/>
              <a:t>29.08.2017</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01C0815B-0BB7-460C-B2C8-3497CA9D9352}" type="slidenum">
              <a:rPr lang="de-CH" smtClean="0"/>
              <a:t>‹Nr.›</a:t>
            </a:fld>
            <a:endParaRPr lang="de-CH"/>
          </a:p>
        </p:txBody>
      </p:sp>
    </p:spTree>
    <p:extLst>
      <p:ext uri="{BB962C8B-B14F-4D97-AF65-F5344CB8AC3E}">
        <p14:creationId xmlns:p14="http://schemas.microsoft.com/office/powerpoint/2010/main" val="30356361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Datumsplatzhalter 4"/>
          <p:cNvSpPr>
            <a:spLocks noGrp="1"/>
          </p:cNvSpPr>
          <p:nvPr>
            <p:ph type="dt" sz="half" idx="10"/>
          </p:nvPr>
        </p:nvSpPr>
        <p:spPr/>
        <p:txBody>
          <a:bodyPr/>
          <a:lstStyle/>
          <a:p>
            <a:fld id="{CB4BF43D-CDDD-4E32-92D1-DADF99293841}" type="datetimeFigureOut">
              <a:rPr lang="de-CH" smtClean="0"/>
              <a:t>29.08.2017</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01C0815B-0BB7-460C-B2C8-3497CA9D9352}" type="slidenum">
              <a:rPr lang="de-CH" smtClean="0"/>
              <a:t>‹Nr.›</a:t>
            </a:fld>
            <a:endParaRPr lang="de-CH"/>
          </a:p>
        </p:txBody>
      </p:sp>
    </p:spTree>
    <p:extLst>
      <p:ext uri="{BB962C8B-B14F-4D97-AF65-F5344CB8AC3E}">
        <p14:creationId xmlns:p14="http://schemas.microsoft.com/office/powerpoint/2010/main" val="9631187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7" name="Datumsplatzhalter 6"/>
          <p:cNvSpPr>
            <a:spLocks noGrp="1"/>
          </p:cNvSpPr>
          <p:nvPr>
            <p:ph type="dt" sz="half" idx="10"/>
          </p:nvPr>
        </p:nvSpPr>
        <p:spPr/>
        <p:txBody>
          <a:bodyPr/>
          <a:lstStyle/>
          <a:p>
            <a:fld id="{CB4BF43D-CDDD-4E32-92D1-DADF99293841}" type="datetimeFigureOut">
              <a:rPr lang="de-CH" smtClean="0"/>
              <a:t>29.08.2017</a:t>
            </a:fld>
            <a:endParaRPr lang="de-CH"/>
          </a:p>
        </p:txBody>
      </p:sp>
      <p:sp>
        <p:nvSpPr>
          <p:cNvPr id="8" name="Fußzeilenplatzhalter 7"/>
          <p:cNvSpPr>
            <a:spLocks noGrp="1"/>
          </p:cNvSpPr>
          <p:nvPr>
            <p:ph type="ftr" sz="quarter" idx="11"/>
          </p:nvPr>
        </p:nvSpPr>
        <p:spPr/>
        <p:txBody>
          <a:bodyPr/>
          <a:lstStyle/>
          <a:p>
            <a:endParaRPr lang="de-CH"/>
          </a:p>
        </p:txBody>
      </p:sp>
      <p:sp>
        <p:nvSpPr>
          <p:cNvPr id="9" name="Foliennummernplatzhalter 8"/>
          <p:cNvSpPr>
            <a:spLocks noGrp="1"/>
          </p:cNvSpPr>
          <p:nvPr>
            <p:ph type="sldNum" sz="quarter" idx="12"/>
          </p:nvPr>
        </p:nvSpPr>
        <p:spPr/>
        <p:txBody>
          <a:bodyPr/>
          <a:lstStyle/>
          <a:p>
            <a:fld id="{01C0815B-0BB7-460C-B2C8-3497CA9D9352}" type="slidenum">
              <a:rPr lang="de-CH" smtClean="0"/>
              <a:t>‹Nr.›</a:t>
            </a:fld>
            <a:endParaRPr lang="de-CH"/>
          </a:p>
        </p:txBody>
      </p:sp>
    </p:spTree>
    <p:extLst>
      <p:ext uri="{BB962C8B-B14F-4D97-AF65-F5344CB8AC3E}">
        <p14:creationId xmlns:p14="http://schemas.microsoft.com/office/powerpoint/2010/main" val="42835727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Datumsplatzhalter 2"/>
          <p:cNvSpPr>
            <a:spLocks noGrp="1"/>
          </p:cNvSpPr>
          <p:nvPr>
            <p:ph type="dt" sz="half" idx="10"/>
          </p:nvPr>
        </p:nvSpPr>
        <p:spPr/>
        <p:txBody>
          <a:bodyPr/>
          <a:lstStyle/>
          <a:p>
            <a:fld id="{CB4BF43D-CDDD-4E32-92D1-DADF99293841}" type="datetimeFigureOut">
              <a:rPr lang="de-CH" smtClean="0"/>
              <a:t>29.08.2017</a:t>
            </a:fld>
            <a:endParaRPr lang="de-CH"/>
          </a:p>
        </p:txBody>
      </p:sp>
      <p:sp>
        <p:nvSpPr>
          <p:cNvPr id="4" name="Fußzeilenplatzhalter 3"/>
          <p:cNvSpPr>
            <a:spLocks noGrp="1"/>
          </p:cNvSpPr>
          <p:nvPr>
            <p:ph type="ftr" sz="quarter" idx="11"/>
          </p:nvPr>
        </p:nvSpPr>
        <p:spPr/>
        <p:txBody>
          <a:bodyPr/>
          <a:lstStyle/>
          <a:p>
            <a:endParaRPr lang="de-CH"/>
          </a:p>
        </p:txBody>
      </p:sp>
      <p:sp>
        <p:nvSpPr>
          <p:cNvPr id="5" name="Foliennummernplatzhalter 4"/>
          <p:cNvSpPr>
            <a:spLocks noGrp="1"/>
          </p:cNvSpPr>
          <p:nvPr>
            <p:ph type="sldNum" sz="quarter" idx="12"/>
          </p:nvPr>
        </p:nvSpPr>
        <p:spPr/>
        <p:txBody>
          <a:bodyPr/>
          <a:lstStyle/>
          <a:p>
            <a:fld id="{01C0815B-0BB7-460C-B2C8-3497CA9D9352}" type="slidenum">
              <a:rPr lang="de-CH" smtClean="0"/>
              <a:t>‹Nr.›</a:t>
            </a:fld>
            <a:endParaRPr lang="de-CH"/>
          </a:p>
        </p:txBody>
      </p:sp>
    </p:spTree>
    <p:extLst>
      <p:ext uri="{BB962C8B-B14F-4D97-AF65-F5344CB8AC3E}">
        <p14:creationId xmlns:p14="http://schemas.microsoft.com/office/powerpoint/2010/main" val="3322443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0BA920BD-98DA-4F20-9648-E2986FDF8D5A}" type="datetimeFigureOut">
              <a:rPr lang="de-CH" smtClean="0"/>
              <a:t>29.08.2017</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F3BC79B-3148-4AC9-A1B8-E114E1175B5A}" type="slidenum">
              <a:rPr lang="de-CH" smtClean="0"/>
              <a:t>‹Nr.›</a:t>
            </a:fld>
            <a:endParaRPr lang="de-CH"/>
          </a:p>
        </p:txBody>
      </p:sp>
    </p:spTree>
    <p:extLst>
      <p:ext uri="{BB962C8B-B14F-4D97-AF65-F5344CB8AC3E}">
        <p14:creationId xmlns:p14="http://schemas.microsoft.com/office/powerpoint/2010/main" val="57104170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B4BF43D-CDDD-4E32-92D1-DADF99293841}" type="datetimeFigureOut">
              <a:rPr lang="de-CH" smtClean="0"/>
              <a:t>29.08.2017</a:t>
            </a:fld>
            <a:endParaRPr lang="de-CH"/>
          </a:p>
        </p:txBody>
      </p:sp>
      <p:sp>
        <p:nvSpPr>
          <p:cNvPr id="3" name="Fußzeilenplatzhalter 2"/>
          <p:cNvSpPr>
            <a:spLocks noGrp="1"/>
          </p:cNvSpPr>
          <p:nvPr>
            <p:ph type="ftr" sz="quarter" idx="11"/>
          </p:nvPr>
        </p:nvSpPr>
        <p:spPr/>
        <p:txBody>
          <a:bodyPr/>
          <a:lstStyle/>
          <a:p>
            <a:endParaRPr lang="de-CH"/>
          </a:p>
        </p:txBody>
      </p:sp>
      <p:sp>
        <p:nvSpPr>
          <p:cNvPr id="4" name="Foliennummernplatzhalter 3"/>
          <p:cNvSpPr>
            <a:spLocks noGrp="1"/>
          </p:cNvSpPr>
          <p:nvPr>
            <p:ph type="sldNum" sz="quarter" idx="12"/>
          </p:nvPr>
        </p:nvSpPr>
        <p:spPr/>
        <p:txBody>
          <a:bodyPr/>
          <a:lstStyle/>
          <a:p>
            <a:fld id="{01C0815B-0BB7-460C-B2C8-3497CA9D9352}" type="slidenum">
              <a:rPr lang="de-CH" smtClean="0"/>
              <a:t>‹Nr.›</a:t>
            </a:fld>
            <a:endParaRPr lang="de-CH"/>
          </a:p>
        </p:txBody>
      </p:sp>
    </p:spTree>
    <p:extLst>
      <p:ext uri="{BB962C8B-B14F-4D97-AF65-F5344CB8AC3E}">
        <p14:creationId xmlns:p14="http://schemas.microsoft.com/office/powerpoint/2010/main" val="35028757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B4BF43D-CDDD-4E32-92D1-DADF99293841}" type="datetimeFigureOut">
              <a:rPr lang="de-CH" smtClean="0"/>
              <a:t>29.08.2017</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01C0815B-0BB7-460C-B2C8-3497CA9D9352}" type="slidenum">
              <a:rPr lang="de-CH" smtClean="0"/>
              <a:t>‹Nr.›</a:t>
            </a:fld>
            <a:endParaRPr lang="de-CH"/>
          </a:p>
        </p:txBody>
      </p:sp>
    </p:spTree>
    <p:extLst>
      <p:ext uri="{BB962C8B-B14F-4D97-AF65-F5344CB8AC3E}">
        <p14:creationId xmlns:p14="http://schemas.microsoft.com/office/powerpoint/2010/main" val="1600905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B4BF43D-CDDD-4E32-92D1-DADF99293841}" type="datetimeFigureOut">
              <a:rPr lang="de-CH" smtClean="0"/>
              <a:t>29.08.2017</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01C0815B-0BB7-460C-B2C8-3497CA9D9352}" type="slidenum">
              <a:rPr lang="de-CH" smtClean="0"/>
              <a:t>‹Nr.›</a:t>
            </a:fld>
            <a:endParaRPr lang="de-CH"/>
          </a:p>
        </p:txBody>
      </p:sp>
    </p:spTree>
    <p:extLst>
      <p:ext uri="{BB962C8B-B14F-4D97-AF65-F5344CB8AC3E}">
        <p14:creationId xmlns:p14="http://schemas.microsoft.com/office/powerpoint/2010/main" val="210274688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p>
            <a:fld id="{CB4BF43D-CDDD-4E32-92D1-DADF99293841}" type="datetimeFigureOut">
              <a:rPr lang="de-CH" smtClean="0"/>
              <a:t>29.08.2017</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01C0815B-0BB7-460C-B2C8-3497CA9D9352}" type="slidenum">
              <a:rPr lang="de-CH" smtClean="0"/>
              <a:t>‹Nr.›</a:t>
            </a:fld>
            <a:endParaRPr lang="de-CH"/>
          </a:p>
        </p:txBody>
      </p:sp>
    </p:spTree>
    <p:extLst>
      <p:ext uri="{BB962C8B-B14F-4D97-AF65-F5344CB8AC3E}">
        <p14:creationId xmlns:p14="http://schemas.microsoft.com/office/powerpoint/2010/main" val="425840689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p>
            <a:fld id="{CB4BF43D-CDDD-4E32-92D1-DADF99293841}" type="datetimeFigureOut">
              <a:rPr lang="de-CH" smtClean="0"/>
              <a:t>29.08.2017</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01C0815B-0BB7-460C-B2C8-3497CA9D9352}" type="slidenum">
              <a:rPr lang="de-CH" smtClean="0"/>
              <a:t>‹Nr.›</a:t>
            </a:fld>
            <a:endParaRPr lang="de-CH"/>
          </a:p>
        </p:txBody>
      </p:sp>
    </p:spTree>
    <p:extLst>
      <p:ext uri="{BB962C8B-B14F-4D97-AF65-F5344CB8AC3E}">
        <p14:creationId xmlns:p14="http://schemas.microsoft.com/office/powerpoint/2010/main" val="2287506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Datumsplatzhalter 4"/>
          <p:cNvSpPr>
            <a:spLocks noGrp="1"/>
          </p:cNvSpPr>
          <p:nvPr>
            <p:ph type="dt" sz="half" idx="10"/>
          </p:nvPr>
        </p:nvSpPr>
        <p:spPr/>
        <p:txBody>
          <a:bodyPr/>
          <a:lstStyle/>
          <a:p>
            <a:fld id="{0BA920BD-98DA-4F20-9648-E2986FDF8D5A}" type="datetimeFigureOut">
              <a:rPr lang="de-CH" smtClean="0"/>
              <a:t>29.08.2017</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7F3BC79B-3148-4AC9-A1B8-E114E1175B5A}" type="slidenum">
              <a:rPr lang="de-CH" smtClean="0"/>
              <a:t>‹Nr.›</a:t>
            </a:fld>
            <a:endParaRPr lang="de-CH" dirty="0"/>
          </a:p>
        </p:txBody>
      </p:sp>
      <p:pic>
        <p:nvPicPr>
          <p:cNvPr id="921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4288" y="6322246"/>
            <a:ext cx="1533650" cy="419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143793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7" name="Datumsplatzhalter 6"/>
          <p:cNvSpPr>
            <a:spLocks noGrp="1"/>
          </p:cNvSpPr>
          <p:nvPr>
            <p:ph type="dt" sz="half" idx="10"/>
          </p:nvPr>
        </p:nvSpPr>
        <p:spPr/>
        <p:txBody>
          <a:bodyPr/>
          <a:lstStyle/>
          <a:p>
            <a:fld id="{0BA920BD-98DA-4F20-9648-E2986FDF8D5A}" type="datetimeFigureOut">
              <a:rPr lang="de-CH" smtClean="0"/>
              <a:t>29.08.2017</a:t>
            </a:fld>
            <a:endParaRPr lang="de-CH"/>
          </a:p>
        </p:txBody>
      </p:sp>
      <p:sp>
        <p:nvSpPr>
          <p:cNvPr id="8" name="Fußzeilenplatzhalter 7"/>
          <p:cNvSpPr>
            <a:spLocks noGrp="1"/>
          </p:cNvSpPr>
          <p:nvPr>
            <p:ph type="ftr" sz="quarter" idx="11"/>
          </p:nvPr>
        </p:nvSpPr>
        <p:spPr/>
        <p:txBody>
          <a:bodyPr/>
          <a:lstStyle/>
          <a:p>
            <a:endParaRPr lang="de-CH"/>
          </a:p>
        </p:txBody>
      </p:sp>
      <p:sp>
        <p:nvSpPr>
          <p:cNvPr id="9" name="Foliennummernplatzhalter 8"/>
          <p:cNvSpPr>
            <a:spLocks noGrp="1"/>
          </p:cNvSpPr>
          <p:nvPr>
            <p:ph type="sldNum" sz="quarter" idx="12"/>
          </p:nvPr>
        </p:nvSpPr>
        <p:spPr/>
        <p:txBody>
          <a:bodyPr/>
          <a:lstStyle/>
          <a:p>
            <a:fld id="{7F3BC79B-3148-4AC9-A1B8-E114E1175B5A}" type="slidenum">
              <a:rPr lang="de-CH" smtClean="0"/>
              <a:t>‹Nr.›</a:t>
            </a:fld>
            <a:endParaRPr lang="de-CH"/>
          </a:p>
        </p:txBody>
      </p:sp>
    </p:spTree>
    <p:extLst>
      <p:ext uri="{BB962C8B-B14F-4D97-AF65-F5344CB8AC3E}">
        <p14:creationId xmlns:p14="http://schemas.microsoft.com/office/powerpoint/2010/main" val="3957869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Datumsplatzhalter 2"/>
          <p:cNvSpPr>
            <a:spLocks noGrp="1"/>
          </p:cNvSpPr>
          <p:nvPr>
            <p:ph type="dt" sz="half" idx="10"/>
          </p:nvPr>
        </p:nvSpPr>
        <p:spPr/>
        <p:txBody>
          <a:bodyPr/>
          <a:lstStyle/>
          <a:p>
            <a:fld id="{0BA920BD-98DA-4F20-9648-E2986FDF8D5A}" type="datetimeFigureOut">
              <a:rPr lang="de-CH" smtClean="0"/>
              <a:t>29.08.2017</a:t>
            </a:fld>
            <a:endParaRPr lang="de-CH"/>
          </a:p>
        </p:txBody>
      </p:sp>
      <p:sp>
        <p:nvSpPr>
          <p:cNvPr id="4" name="Fußzeilenplatzhalter 3"/>
          <p:cNvSpPr>
            <a:spLocks noGrp="1"/>
          </p:cNvSpPr>
          <p:nvPr>
            <p:ph type="ftr" sz="quarter" idx="11"/>
          </p:nvPr>
        </p:nvSpPr>
        <p:spPr/>
        <p:txBody>
          <a:bodyPr/>
          <a:lstStyle/>
          <a:p>
            <a:endParaRPr lang="de-CH"/>
          </a:p>
        </p:txBody>
      </p:sp>
      <p:sp>
        <p:nvSpPr>
          <p:cNvPr id="5" name="Foliennummernplatzhalter 4"/>
          <p:cNvSpPr>
            <a:spLocks noGrp="1"/>
          </p:cNvSpPr>
          <p:nvPr>
            <p:ph type="sldNum" sz="quarter" idx="12"/>
          </p:nvPr>
        </p:nvSpPr>
        <p:spPr/>
        <p:txBody>
          <a:bodyPr/>
          <a:lstStyle/>
          <a:p>
            <a:fld id="{7F3BC79B-3148-4AC9-A1B8-E114E1175B5A}" type="slidenum">
              <a:rPr lang="de-CH" smtClean="0"/>
              <a:t>‹Nr.›</a:t>
            </a:fld>
            <a:endParaRPr lang="de-CH"/>
          </a:p>
        </p:txBody>
      </p:sp>
    </p:spTree>
    <p:extLst>
      <p:ext uri="{BB962C8B-B14F-4D97-AF65-F5344CB8AC3E}">
        <p14:creationId xmlns:p14="http://schemas.microsoft.com/office/powerpoint/2010/main" val="3551599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BA920BD-98DA-4F20-9648-E2986FDF8D5A}" type="datetimeFigureOut">
              <a:rPr lang="de-CH" smtClean="0"/>
              <a:t>29.08.2017</a:t>
            </a:fld>
            <a:endParaRPr lang="de-CH"/>
          </a:p>
        </p:txBody>
      </p:sp>
      <p:sp>
        <p:nvSpPr>
          <p:cNvPr id="3" name="Fußzeilenplatzhalter 2"/>
          <p:cNvSpPr>
            <a:spLocks noGrp="1"/>
          </p:cNvSpPr>
          <p:nvPr>
            <p:ph type="ftr" sz="quarter" idx="11"/>
          </p:nvPr>
        </p:nvSpPr>
        <p:spPr/>
        <p:txBody>
          <a:bodyPr/>
          <a:lstStyle/>
          <a:p>
            <a:endParaRPr lang="de-CH"/>
          </a:p>
        </p:txBody>
      </p:sp>
      <p:sp>
        <p:nvSpPr>
          <p:cNvPr id="4" name="Foliennummernplatzhalter 3"/>
          <p:cNvSpPr>
            <a:spLocks noGrp="1"/>
          </p:cNvSpPr>
          <p:nvPr>
            <p:ph type="sldNum" sz="quarter" idx="12"/>
          </p:nvPr>
        </p:nvSpPr>
        <p:spPr/>
        <p:txBody>
          <a:bodyPr/>
          <a:lstStyle/>
          <a:p>
            <a:fld id="{7F3BC79B-3148-4AC9-A1B8-E114E1175B5A}" type="slidenum">
              <a:rPr lang="de-CH" smtClean="0"/>
              <a:t>‹Nr.›</a:t>
            </a:fld>
            <a:endParaRPr lang="de-CH"/>
          </a:p>
        </p:txBody>
      </p:sp>
    </p:spTree>
    <p:extLst>
      <p:ext uri="{BB962C8B-B14F-4D97-AF65-F5344CB8AC3E}">
        <p14:creationId xmlns:p14="http://schemas.microsoft.com/office/powerpoint/2010/main" val="3065428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0BA920BD-98DA-4F20-9648-E2986FDF8D5A}" type="datetimeFigureOut">
              <a:rPr lang="de-CH" smtClean="0"/>
              <a:t>29.08.2017</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7F3BC79B-3148-4AC9-A1B8-E114E1175B5A}" type="slidenum">
              <a:rPr lang="de-CH" smtClean="0"/>
              <a:t>‹Nr.›</a:t>
            </a:fld>
            <a:endParaRPr lang="de-CH"/>
          </a:p>
        </p:txBody>
      </p:sp>
    </p:spTree>
    <p:extLst>
      <p:ext uri="{BB962C8B-B14F-4D97-AF65-F5344CB8AC3E}">
        <p14:creationId xmlns:p14="http://schemas.microsoft.com/office/powerpoint/2010/main" val="1311261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0BA920BD-98DA-4F20-9648-E2986FDF8D5A}" type="datetimeFigureOut">
              <a:rPr lang="de-CH" smtClean="0"/>
              <a:t>29.08.2017</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7F3BC79B-3148-4AC9-A1B8-E114E1175B5A}" type="slidenum">
              <a:rPr lang="de-CH" smtClean="0"/>
              <a:t>‹Nr.›</a:t>
            </a:fld>
            <a:endParaRPr lang="de-CH"/>
          </a:p>
        </p:txBody>
      </p:sp>
    </p:spTree>
    <p:extLst>
      <p:ext uri="{BB962C8B-B14F-4D97-AF65-F5344CB8AC3E}">
        <p14:creationId xmlns:p14="http://schemas.microsoft.com/office/powerpoint/2010/main" val="1935659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2.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CH"/>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A920BD-98DA-4F20-9648-E2986FDF8D5A}" type="datetimeFigureOut">
              <a:rPr lang="de-CH" smtClean="0"/>
              <a:t>29.08.2017</a:t>
            </a:fld>
            <a:endParaRPr lang="de-CH"/>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3BC79B-3148-4AC9-A1B8-E114E1175B5A}" type="slidenum">
              <a:rPr lang="de-CH" smtClean="0"/>
              <a:t>‹Nr.›</a:t>
            </a:fld>
            <a:endParaRPr lang="de-CH"/>
          </a:p>
        </p:txBody>
      </p:sp>
    </p:spTree>
    <p:extLst>
      <p:ext uri="{BB962C8B-B14F-4D97-AF65-F5344CB8AC3E}">
        <p14:creationId xmlns:p14="http://schemas.microsoft.com/office/powerpoint/2010/main" val="2272785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CH"/>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48E4CC-FA3B-42B1-8744-BBC306FA9ECC}" type="datetimeFigureOut">
              <a:rPr lang="de-CH" smtClean="0"/>
              <a:t>29.08.2017</a:t>
            </a:fld>
            <a:endParaRPr lang="de-CH"/>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6C0A89-2702-41A5-9F1B-42CF20ED09F2}" type="slidenum">
              <a:rPr lang="de-CH" smtClean="0"/>
              <a:t>‹Nr.›</a:t>
            </a:fld>
            <a:endParaRPr lang="de-CH"/>
          </a:p>
        </p:txBody>
      </p:sp>
    </p:spTree>
    <p:extLst>
      <p:ext uri="{BB962C8B-B14F-4D97-AF65-F5344CB8AC3E}">
        <p14:creationId xmlns:p14="http://schemas.microsoft.com/office/powerpoint/2010/main" val="6297357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endParaRPr lang="de-CH"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CH" dirty="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4BF43D-CDDD-4E32-92D1-DADF99293841}" type="datetimeFigureOut">
              <a:rPr lang="de-CH" smtClean="0"/>
              <a:t>29.08.2017</a:t>
            </a:fld>
            <a:endParaRPr lang="de-CH"/>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C0815B-0BB7-460C-B2C8-3497CA9D9352}" type="slidenum">
              <a:rPr lang="de-CH" smtClean="0"/>
              <a:t>‹Nr.›</a:t>
            </a:fld>
            <a:endParaRPr lang="de-CH"/>
          </a:p>
        </p:txBody>
      </p:sp>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563888" y="2564904"/>
            <a:ext cx="1908175"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Grafik 6"/>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971600" y="44624"/>
            <a:ext cx="2339360" cy="1320606"/>
          </a:xfrm>
          <a:prstGeom prst="rect">
            <a:avLst/>
          </a:prstGeom>
        </p:spPr>
      </p:pic>
    </p:spTree>
    <p:extLst>
      <p:ext uri="{BB962C8B-B14F-4D97-AF65-F5344CB8AC3E}">
        <p14:creationId xmlns:p14="http://schemas.microsoft.com/office/powerpoint/2010/main" val="177460262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9.jpe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auto">
          <a:xfrm>
            <a:off x="-180528" y="-246176"/>
            <a:ext cx="9685584" cy="7128792"/>
          </a:xfrm>
          <a:prstGeom prst="rect">
            <a:avLst/>
          </a:prstGeom>
          <a:no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itel 1"/>
          <p:cNvSpPr>
            <a:spLocks noGrp="1"/>
          </p:cNvSpPr>
          <p:nvPr>
            <p:ph type="title"/>
          </p:nvPr>
        </p:nvSpPr>
        <p:spPr>
          <a:xfrm>
            <a:off x="467544" y="1340768"/>
            <a:ext cx="8373616" cy="1431032"/>
          </a:xfrm>
        </p:spPr>
        <p:txBody>
          <a:bodyPr>
            <a:normAutofit fontScale="90000"/>
          </a:bodyPr>
          <a:lstStyle/>
          <a:p>
            <a:r>
              <a:rPr lang="de-CH" sz="5400" b="1" dirty="0" smtClean="0">
                <a:solidFill>
                  <a:srgbClr val="7030A0"/>
                </a:solidFill>
              </a:rPr>
              <a:t/>
            </a:r>
            <a:br>
              <a:rPr lang="de-CH" sz="5400" b="1" dirty="0" smtClean="0">
                <a:solidFill>
                  <a:srgbClr val="7030A0"/>
                </a:solidFill>
              </a:rPr>
            </a:br>
            <a:endParaRPr lang="de-CH" sz="5400" b="1" dirty="0">
              <a:solidFill>
                <a:srgbClr val="7030A0"/>
              </a:solidFill>
            </a:endParaRPr>
          </a:p>
        </p:txBody>
      </p:sp>
      <p:sp>
        <p:nvSpPr>
          <p:cNvPr id="3" name="Textfeld 2"/>
          <p:cNvSpPr txBox="1"/>
          <p:nvPr/>
        </p:nvSpPr>
        <p:spPr>
          <a:xfrm>
            <a:off x="2016224" y="2492896"/>
            <a:ext cx="5472608" cy="3108543"/>
          </a:xfrm>
          <a:prstGeom prst="rect">
            <a:avLst/>
          </a:prstGeom>
          <a:noFill/>
        </p:spPr>
        <p:txBody>
          <a:bodyPr wrap="square" rtlCol="0">
            <a:spAutoFit/>
          </a:bodyPr>
          <a:lstStyle/>
          <a:p>
            <a:pPr algn="ctr"/>
            <a:r>
              <a:rPr lang="de-CH" sz="2800" b="1" dirty="0"/>
              <a:t>Relocation Services </a:t>
            </a:r>
            <a:r>
              <a:rPr lang="de-CH" sz="2800" b="1" dirty="0">
                <a:sym typeface="Symbol"/>
              </a:rPr>
              <a:t></a:t>
            </a:r>
            <a:r>
              <a:rPr lang="de-CH" sz="2800" b="1" dirty="0" smtClean="0"/>
              <a:t> </a:t>
            </a:r>
            <a:r>
              <a:rPr lang="de-CH" sz="2800" b="1" dirty="0"/>
              <a:t>Begleitung von ausländischen Arbeitnehmern beim Zuzug nach Basel</a:t>
            </a:r>
            <a:endParaRPr lang="de-CH" sz="2800" b="1" dirty="0" smtClean="0"/>
          </a:p>
          <a:p>
            <a:pPr algn="ctr"/>
            <a:endParaRPr lang="de-CH" sz="2800" b="1" dirty="0" smtClean="0"/>
          </a:p>
          <a:p>
            <a:pPr algn="ctr"/>
            <a:endParaRPr lang="de-CH" sz="2800" b="1" dirty="0"/>
          </a:p>
          <a:p>
            <a:pPr algn="ctr"/>
            <a:r>
              <a:rPr lang="de-CH" sz="2800" dirty="0" smtClean="0"/>
              <a:t>Rotary </a:t>
            </a:r>
            <a:r>
              <a:rPr lang="de-CH" sz="2800" dirty="0" smtClean="0"/>
              <a:t>Club Dreiländereck</a:t>
            </a:r>
          </a:p>
          <a:p>
            <a:pPr algn="ctr"/>
            <a:r>
              <a:rPr lang="de-CH" sz="2800" dirty="0" smtClean="0"/>
              <a:t>29. August 2017</a:t>
            </a:r>
          </a:p>
        </p:txBody>
      </p:sp>
      <p:pic>
        <p:nvPicPr>
          <p:cNvPr id="2" name="Grafi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44209" y="620688"/>
            <a:ext cx="3888432" cy="899452"/>
          </a:xfrm>
          <a:prstGeom prst="rect">
            <a:avLst/>
          </a:prstGeom>
        </p:spPr>
      </p:pic>
    </p:spTree>
    <p:extLst>
      <p:ext uri="{BB962C8B-B14F-4D97-AF65-F5344CB8AC3E}">
        <p14:creationId xmlns:p14="http://schemas.microsoft.com/office/powerpoint/2010/main" val="22868493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CH" sz="3200" b="1" dirty="0" smtClean="0">
                <a:solidFill>
                  <a:srgbClr val="7030A0"/>
                </a:solidFill>
              </a:rPr>
              <a:t>Partner Kanton Basel-Stadt</a:t>
            </a:r>
            <a:endParaRPr lang="de-CH" sz="3200" b="1" dirty="0">
              <a:solidFill>
                <a:srgbClr val="7030A0"/>
              </a:solidFill>
            </a:endParaRPr>
          </a:p>
        </p:txBody>
      </p:sp>
      <p:sp>
        <p:nvSpPr>
          <p:cNvPr id="3" name="Inhaltsplatzhalter 2"/>
          <p:cNvSpPr>
            <a:spLocks noGrp="1"/>
          </p:cNvSpPr>
          <p:nvPr>
            <p:ph sz="half" idx="1"/>
          </p:nvPr>
        </p:nvSpPr>
        <p:spPr>
          <a:xfrm>
            <a:off x="451544" y="1412777"/>
            <a:ext cx="8296919" cy="2304256"/>
          </a:xfrm>
        </p:spPr>
        <p:txBody>
          <a:bodyPr>
            <a:normAutofit fontScale="92500" lnSpcReduction="20000"/>
          </a:bodyPr>
          <a:lstStyle/>
          <a:p>
            <a:pPr marL="0" indent="0">
              <a:lnSpc>
                <a:spcPct val="150000"/>
              </a:lnSpc>
              <a:spcBef>
                <a:spcPts val="600"/>
              </a:spcBef>
              <a:spcAft>
                <a:spcPts val="1200"/>
              </a:spcAft>
              <a:buNone/>
            </a:pPr>
            <a:r>
              <a:rPr lang="de-CH" sz="2000" dirty="0" smtClean="0">
                <a:solidFill>
                  <a:srgbClr val="7030A0"/>
                </a:solidFill>
              </a:rPr>
              <a:t>Offizieller Partner des </a:t>
            </a:r>
            <a:r>
              <a:rPr lang="de-CH" sz="2000" b="1" dirty="0" smtClean="0">
                <a:solidFill>
                  <a:srgbClr val="7030A0"/>
                </a:solidFill>
              </a:rPr>
              <a:t>«Welcome </a:t>
            </a:r>
            <a:r>
              <a:rPr lang="de-CH" sz="2000" b="1" dirty="0" err="1" smtClean="0">
                <a:solidFill>
                  <a:srgbClr val="7030A0"/>
                </a:solidFill>
              </a:rPr>
              <a:t>to</a:t>
            </a:r>
            <a:r>
              <a:rPr lang="de-CH" sz="2000" b="1" dirty="0" smtClean="0">
                <a:solidFill>
                  <a:srgbClr val="7030A0"/>
                </a:solidFill>
              </a:rPr>
              <a:t> Basel» </a:t>
            </a:r>
            <a:r>
              <a:rPr lang="de-CH" sz="2000" dirty="0" smtClean="0">
                <a:solidFill>
                  <a:srgbClr val="7030A0"/>
                </a:solidFill>
              </a:rPr>
              <a:t>Anlasses, das vom «Präsidialdepartment» Integration Basel für Neuzuziehenden und </a:t>
            </a:r>
            <a:r>
              <a:rPr lang="de-CH" sz="2000" dirty="0" err="1" smtClean="0">
                <a:solidFill>
                  <a:srgbClr val="7030A0"/>
                </a:solidFill>
              </a:rPr>
              <a:t>Expats</a:t>
            </a:r>
            <a:r>
              <a:rPr lang="de-CH" sz="2000" dirty="0" smtClean="0">
                <a:solidFill>
                  <a:srgbClr val="7030A0"/>
                </a:solidFill>
              </a:rPr>
              <a:t> organisiert wird. Dieser Anlass findet 9 x jährlich in Basel-Stadt statt.</a:t>
            </a:r>
          </a:p>
          <a:p>
            <a:pPr marL="0" indent="0">
              <a:lnSpc>
                <a:spcPct val="150000"/>
              </a:lnSpc>
              <a:spcBef>
                <a:spcPts val="600"/>
              </a:spcBef>
              <a:spcAft>
                <a:spcPts val="1200"/>
              </a:spcAft>
              <a:buNone/>
            </a:pPr>
            <a:r>
              <a:rPr lang="de-CH" sz="2000" dirty="0" smtClean="0">
                <a:solidFill>
                  <a:srgbClr val="7030A0"/>
                </a:solidFill>
              </a:rPr>
              <a:t>Sämtliche Neuzuziehenden – unabhängig von ihrer Nationalität – werden nach ihrer Anmeldung </a:t>
            </a:r>
            <a:r>
              <a:rPr lang="de-CH" sz="2000" dirty="0">
                <a:solidFill>
                  <a:srgbClr val="7030A0"/>
                </a:solidFill>
              </a:rPr>
              <a:t>vom Kanton </a:t>
            </a:r>
            <a:r>
              <a:rPr lang="de-CH" sz="2000" dirty="0" smtClean="0">
                <a:solidFill>
                  <a:srgbClr val="7030A0"/>
                </a:solidFill>
              </a:rPr>
              <a:t>Basel-Stadt zu diesem Anlass eingeladen.</a:t>
            </a:r>
            <a:endParaRPr lang="de-CH" sz="2000" dirty="0">
              <a:solidFill>
                <a:srgbClr val="7030A0"/>
              </a:solidFill>
            </a:endParaRPr>
          </a:p>
        </p:txBody>
      </p:sp>
      <p:pic>
        <p:nvPicPr>
          <p:cNvPr id="1026" name="Picture 2" descr="http://www.bpg.ch/img/diverses/content_M_474x00/ms_cm.jpg"/>
          <p:cNvPicPr>
            <a:picLocks noChangeAspect="1" noChangeArrowheads="1"/>
          </p:cNvPicPr>
          <p:nvPr/>
        </p:nvPicPr>
        <p:blipFill>
          <a:blip r:embed="rId2">
            <a:extLst>
              <a:ext uri="{BEBA8EAE-BF5A-486C-A8C5-ECC9F3942E4B}">
                <a14:imgProps xmlns:a14="http://schemas.microsoft.com/office/drawing/2010/main">
                  <a14:imgLayer r:embed="rId3">
                    <a14:imgEffect>
                      <a14:saturation sat="200000"/>
                    </a14:imgEffect>
                  </a14:imgLayer>
                </a14:imgProps>
              </a:ext>
              <a:ext uri="{28A0092B-C50C-407E-A947-70E740481C1C}">
                <a14:useLocalDpi xmlns:a14="http://schemas.microsoft.com/office/drawing/2010/main" val="0"/>
              </a:ext>
            </a:extLst>
          </a:blip>
          <a:srcRect/>
          <a:stretch>
            <a:fillRect/>
          </a:stretch>
        </p:blipFill>
        <p:spPr bwMode="auto">
          <a:xfrm>
            <a:off x="2051720" y="3861048"/>
            <a:ext cx="4514850" cy="2381250"/>
          </a:xfrm>
          <a:prstGeom prst="rect">
            <a:avLst/>
          </a:prstGeom>
          <a:noFill/>
          <a:ln>
            <a:solidFill>
              <a:srgbClr val="7030A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5257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500"/>
                                  </p:stCondLst>
                                  <p:childTnLst>
                                    <p:set>
                                      <p:cBhvr>
                                        <p:cTn id="9" dur="1" fill="hold">
                                          <p:stCondLst>
                                            <p:cond delay="0"/>
                                          </p:stCondLst>
                                        </p:cTn>
                                        <p:tgtEl>
                                          <p:spTgt spid="3">
                                            <p:txEl>
                                              <p:pRg st="0" end="0"/>
                                            </p:txEl>
                                          </p:spTgt>
                                        </p:tgtEl>
                                        <p:attrNameLst>
                                          <p:attrName>style.visibility</p:attrName>
                                        </p:attrNameLst>
                                      </p:cBhvr>
                                      <p:to>
                                        <p:strVal val="visible"/>
                                      </p:to>
                                    </p:set>
                                  </p:childTnLst>
                                </p:cTn>
                              </p:par>
                              <p:par>
                                <p:cTn id="10" presetID="1" presetClass="entr" presetSubtype="0" fill="hold" nodeType="with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childTnLst>
                                </p:cTn>
                              </p:par>
                            </p:childTnLst>
                          </p:cTn>
                        </p:par>
                        <p:par>
                          <p:cTn id="12" fill="hold">
                            <p:stCondLst>
                              <p:cond delay="500"/>
                            </p:stCondLst>
                            <p:childTnLst>
                              <p:par>
                                <p:cTn id="13" presetID="1" presetClass="entr" presetSubtype="0" fill="hold" nodeType="afterEffect">
                                  <p:stCondLst>
                                    <p:cond delay="150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332656"/>
            <a:ext cx="8229600" cy="850106"/>
          </a:xfrm>
        </p:spPr>
        <p:txBody>
          <a:bodyPr>
            <a:normAutofit/>
          </a:bodyPr>
          <a:lstStyle/>
          <a:p>
            <a:pPr algn="l"/>
            <a:r>
              <a:rPr lang="de-CH" sz="3200" b="1" dirty="0" smtClean="0">
                <a:solidFill>
                  <a:srgbClr val="7030A0"/>
                </a:solidFill>
              </a:rPr>
              <a:t>Kontakt</a:t>
            </a:r>
            <a:endParaRPr lang="de-CH" sz="3200" b="1" dirty="0">
              <a:solidFill>
                <a:srgbClr val="7030A0"/>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430" y="1344761"/>
            <a:ext cx="8014010" cy="4964559"/>
          </a:xfrm>
          <a:prstGeom prst="rect">
            <a:avLst/>
          </a:prstGeom>
          <a:no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feld 2"/>
          <p:cNvSpPr txBox="1"/>
          <p:nvPr/>
        </p:nvSpPr>
        <p:spPr>
          <a:xfrm>
            <a:off x="899592" y="1628800"/>
            <a:ext cx="6840760" cy="1200329"/>
          </a:xfrm>
          <a:prstGeom prst="rect">
            <a:avLst/>
          </a:prstGeom>
          <a:noFill/>
        </p:spPr>
        <p:txBody>
          <a:bodyPr wrap="square" rtlCol="0">
            <a:spAutoFit/>
          </a:bodyPr>
          <a:lstStyle/>
          <a:p>
            <a:endParaRPr lang="de-CH" dirty="0" smtClean="0"/>
          </a:p>
          <a:p>
            <a:endParaRPr lang="de-CH" dirty="0"/>
          </a:p>
          <a:p>
            <a:endParaRPr lang="de-CH" dirty="0" smtClean="0"/>
          </a:p>
          <a:p>
            <a:endParaRPr lang="de-CH" dirty="0"/>
          </a:p>
        </p:txBody>
      </p:sp>
      <p:sp>
        <p:nvSpPr>
          <p:cNvPr id="4" name="Textfeld 3"/>
          <p:cNvSpPr txBox="1"/>
          <p:nvPr/>
        </p:nvSpPr>
        <p:spPr>
          <a:xfrm>
            <a:off x="827584" y="1800709"/>
            <a:ext cx="3312368" cy="4154984"/>
          </a:xfrm>
          <a:prstGeom prst="rect">
            <a:avLst/>
          </a:prstGeom>
          <a:noFill/>
        </p:spPr>
        <p:txBody>
          <a:bodyPr wrap="square" rtlCol="0">
            <a:spAutoFit/>
          </a:bodyPr>
          <a:lstStyle/>
          <a:p>
            <a:r>
              <a:rPr lang="de-CH" sz="2400" b="1" dirty="0" smtClean="0"/>
              <a:t>Unsere Büros:</a:t>
            </a:r>
          </a:p>
          <a:p>
            <a:endParaRPr lang="de-CH" sz="2400" b="1" dirty="0"/>
          </a:p>
          <a:p>
            <a:r>
              <a:rPr lang="de-CH" sz="2400" dirty="0" smtClean="0"/>
              <a:t>Connectiv AG</a:t>
            </a:r>
          </a:p>
          <a:p>
            <a:r>
              <a:rPr lang="de-CH" sz="2400" dirty="0" err="1" smtClean="0"/>
              <a:t>Grellingerstrasse</a:t>
            </a:r>
            <a:r>
              <a:rPr lang="de-CH" sz="2400" dirty="0" smtClean="0"/>
              <a:t> 9</a:t>
            </a:r>
          </a:p>
          <a:p>
            <a:r>
              <a:rPr lang="de-CH" sz="2400" dirty="0" smtClean="0"/>
              <a:t>4052 Basel</a:t>
            </a:r>
          </a:p>
          <a:p>
            <a:endParaRPr lang="de-CH" sz="2400" dirty="0" smtClean="0"/>
          </a:p>
          <a:p>
            <a:r>
              <a:rPr lang="de-CH" sz="2400" dirty="0" smtClean="0"/>
              <a:t>Tel. 061-227 99 99</a:t>
            </a:r>
          </a:p>
          <a:p>
            <a:r>
              <a:rPr lang="de-CH" sz="2400" dirty="0" smtClean="0"/>
              <a:t>Fax 061-227 99 90</a:t>
            </a:r>
          </a:p>
          <a:p>
            <a:endParaRPr lang="de-CH" sz="2400" dirty="0" smtClean="0"/>
          </a:p>
          <a:p>
            <a:r>
              <a:rPr lang="de-CH" sz="2400" dirty="0" smtClean="0"/>
              <a:t>www.connectiv.ch</a:t>
            </a:r>
          </a:p>
          <a:p>
            <a:r>
              <a:rPr lang="de-CH" sz="2400" dirty="0" smtClean="0"/>
              <a:t>welcome@connectiv.ch</a:t>
            </a:r>
            <a:endParaRPr lang="de-CH" sz="2400" dirty="0"/>
          </a:p>
        </p:txBody>
      </p:sp>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4465404" y="2269194"/>
            <a:ext cx="4171422" cy="3115692"/>
          </a:xfrm>
          <a:prstGeom prst="rect">
            <a:avLst/>
          </a:prstGeom>
        </p:spPr>
      </p:pic>
    </p:spTree>
    <p:extLst>
      <p:ext uri="{BB962C8B-B14F-4D97-AF65-F5344CB8AC3E}">
        <p14:creationId xmlns:p14="http://schemas.microsoft.com/office/powerpoint/2010/main" val="1603745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750"/>
                                  </p:stCondLst>
                                  <p:childTnLst>
                                    <p:set>
                                      <p:cBhvr>
                                        <p:cTn id="6" dur="1" fill="hold">
                                          <p:stCondLst>
                                            <p:cond delay="0"/>
                                          </p:stCondLst>
                                        </p:cTn>
                                        <p:tgtEl>
                                          <p:spTgt spid="2050"/>
                                        </p:tgtEl>
                                        <p:attrNameLst>
                                          <p:attrName>style.visibility</p:attrName>
                                        </p:attrNameLst>
                                      </p:cBhvr>
                                      <p:to>
                                        <p:strVal val="visible"/>
                                      </p:to>
                                    </p:set>
                                  </p:childTnLst>
                                </p:cTn>
                              </p:par>
                            </p:childTnLst>
                          </p:cTn>
                        </p:par>
                        <p:par>
                          <p:cTn id="7" fill="hold">
                            <p:stCondLst>
                              <p:cond delay="750"/>
                            </p:stCondLst>
                            <p:childTnLst>
                              <p:par>
                                <p:cTn id="8" presetID="42" presetClass="entr" presetSubtype="0" fill="hold" nodeType="afterEffect">
                                  <p:stCondLst>
                                    <p:cond delay="100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anim calcmode="lin" valueType="num">
                                      <p:cBhvr>
                                        <p:cTn id="11" dur="1000" fill="hold"/>
                                        <p:tgtEl>
                                          <p:spTgt spid="5"/>
                                        </p:tgtEl>
                                        <p:attrNameLst>
                                          <p:attrName>ppt_x</p:attrName>
                                        </p:attrNameLst>
                                      </p:cBhvr>
                                      <p:tavLst>
                                        <p:tav tm="0">
                                          <p:val>
                                            <p:strVal val="#ppt_x"/>
                                          </p:val>
                                        </p:tav>
                                        <p:tav tm="100000">
                                          <p:val>
                                            <p:strVal val="#ppt_x"/>
                                          </p:val>
                                        </p:tav>
                                      </p:tavLst>
                                    </p:anim>
                                    <p:anim calcmode="lin" valueType="num">
                                      <p:cBhvr>
                                        <p:cTn id="1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332656"/>
            <a:ext cx="8229600" cy="850106"/>
          </a:xfrm>
        </p:spPr>
        <p:txBody>
          <a:bodyPr>
            <a:normAutofit/>
          </a:bodyPr>
          <a:lstStyle/>
          <a:p>
            <a:pPr algn="l"/>
            <a:r>
              <a:rPr lang="de-CH" sz="3200" b="1" dirty="0">
                <a:solidFill>
                  <a:srgbClr val="7030A0"/>
                </a:solidFill>
              </a:rPr>
              <a:t>Was ist Relocation?</a:t>
            </a:r>
            <a:endParaRPr lang="en-US" sz="3200" b="1" dirty="0">
              <a:solidFill>
                <a:srgbClr val="7030A0"/>
              </a:solidFill>
            </a:endParaRPr>
          </a:p>
        </p:txBody>
      </p:sp>
      <p:sp>
        <p:nvSpPr>
          <p:cNvPr id="5" name="Inhaltsplatzhalter 4"/>
          <p:cNvSpPr>
            <a:spLocks noGrp="1"/>
          </p:cNvSpPr>
          <p:nvPr>
            <p:ph idx="1"/>
          </p:nvPr>
        </p:nvSpPr>
        <p:spPr>
          <a:xfrm>
            <a:off x="395536" y="1196752"/>
            <a:ext cx="8229600" cy="4525963"/>
          </a:xfrm>
        </p:spPr>
        <p:txBody>
          <a:bodyPr>
            <a:normAutofit/>
          </a:bodyPr>
          <a:lstStyle/>
          <a:p>
            <a:pPr>
              <a:buFont typeface="Wingdings" panose="05000000000000000000" pitchFamily="2" charset="2"/>
              <a:buChar char="v"/>
            </a:pPr>
            <a:r>
              <a:rPr lang="de-CH" sz="2400" dirty="0" smtClean="0">
                <a:solidFill>
                  <a:srgbClr val="7030A0"/>
                </a:solidFill>
              </a:rPr>
              <a:t>Traditionelle Übersetzung: Standortdienstleistungen</a:t>
            </a:r>
          </a:p>
          <a:p>
            <a:endParaRPr lang="de-CH" sz="1000" dirty="0" smtClean="0">
              <a:solidFill>
                <a:srgbClr val="7030A0"/>
              </a:solidFill>
            </a:endParaRPr>
          </a:p>
          <a:p>
            <a:pPr>
              <a:buFont typeface="Wingdings" panose="05000000000000000000" pitchFamily="2" charset="2"/>
              <a:buChar char="v"/>
            </a:pPr>
            <a:r>
              <a:rPr lang="de-CH" sz="2400" dirty="0" smtClean="0">
                <a:solidFill>
                  <a:srgbClr val="7030A0"/>
                </a:solidFill>
              </a:rPr>
              <a:t>Definition Wikipedia:</a:t>
            </a:r>
            <a:endParaRPr lang="de-CH" sz="1400" dirty="0" smtClean="0">
              <a:solidFill>
                <a:srgbClr val="7030A0"/>
              </a:solidFill>
            </a:endParaRPr>
          </a:p>
          <a:p>
            <a:pPr marL="400050" lvl="1" indent="0">
              <a:lnSpc>
                <a:spcPct val="150000"/>
              </a:lnSpc>
              <a:buNone/>
            </a:pPr>
            <a:r>
              <a:rPr lang="de-CH" sz="1900" dirty="0" smtClean="0">
                <a:solidFill>
                  <a:srgbClr val="7030A0"/>
                </a:solidFill>
              </a:rPr>
              <a:t>«Mit</a:t>
            </a:r>
            <a:r>
              <a:rPr lang="de-CH" sz="1900" dirty="0">
                <a:solidFill>
                  <a:srgbClr val="7030A0"/>
                </a:solidFill>
              </a:rPr>
              <a:t> </a:t>
            </a:r>
            <a:r>
              <a:rPr lang="de-CH" sz="1900" b="1" dirty="0" smtClean="0">
                <a:solidFill>
                  <a:srgbClr val="7030A0"/>
                </a:solidFill>
              </a:rPr>
              <a:t>Relocation Service</a:t>
            </a:r>
            <a:r>
              <a:rPr lang="de-CH" sz="1900" dirty="0">
                <a:solidFill>
                  <a:srgbClr val="7030A0"/>
                </a:solidFill>
              </a:rPr>
              <a:t> (engl. </a:t>
            </a:r>
            <a:r>
              <a:rPr lang="de-CH" sz="1900" i="1" dirty="0" err="1">
                <a:solidFill>
                  <a:srgbClr val="7030A0"/>
                </a:solidFill>
              </a:rPr>
              <a:t>relocate</a:t>
            </a:r>
            <a:r>
              <a:rPr lang="de-CH" sz="1900" dirty="0">
                <a:solidFill>
                  <a:srgbClr val="7030A0"/>
                </a:solidFill>
              </a:rPr>
              <a:t> ‚umziehen‘) wird ein Dienstleistungsangebot bezeichnet, das sich hauptsächlich an Personen richtet, die aus beruflichen oder privaten Gründen ihr Heimatland für bestimmte oder unbestimmte Dauer verlassen und ins Ausland umziehen. Dabei unterstützen Relocation-Dienstleister diese Personen und ihre Familien, aber auch deren Arbeitgeber im gesamten Prozess des Umzuges</a:t>
            </a:r>
            <a:r>
              <a:rPr lang="de-CH" sz="1900" dirty="0" smtClean="0">
                <a:solidFill>
                  <a:srgbClr val="7030A0"/>
                </a:solidFill>
              </a:rPr>
              <a:t>.»</a:t>
            </a:r>
          </a:p>
          <a:p>
            <a:pPr marL="400050" lvl="1" indent="0">
              <a:lnSpc>
                <a:spcPct val="150000"/>
              </a:lnSpc>
              <a:buNone/>
            </a:pPr>
            <a:endParaRPr lang="de-CH" sz="1300" dirty="0" smtClean="0">
              <a:solidFill>
                <a:srgbClr val="7030A0"/>
              </a:solidFill>
            </a:endParaRPr>
          </a:p>
          <a:p>
            <a:pPr marL="400050" lvl="1" indent="0">
              <a:lnSpc>
                <a:spcPct val="150000"/>
              </a:lnSpc>
              <a:buNone/>
            </a:pPr>
            <a:r>
              <a:rPr lang="de-CH" sz="1400" dirty="0" smtClean="0"/>
              <a:t>Quelle: https://de.wikipedia.org/wiki/Relocation_Service</a:t>
            </a:r>
            <a:endParaRPr lang="de-CH" sz="1400" dirty="0"/>
          </a:p>
        </p:txBody>
      </p:sp>
    </p:spTree>
    <p:extLst>
      <p:ext uri="{BB962C8B-B14F-4D97-AF65-F5344CB8AC3E}">
        <p14:creationId xmlns:p14="http://schemas.microsoft.com/office/powerpoint/2010/main" val="553190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100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125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332656"/>
            <a:ext cx="8229600" cy="850106"/>
          </a:xfrm>
        </p:spPr>
        <p:txBody>
          <a:bodyPr>
            <a:normAutofit/>
          </a:bodyPr>
          <a:lstStyle/>
          <a:p>
            <a:pPr algn="l"/>
            <a:r>
              <a:rPr lang="en-US" sz="3200" b="1" dirty="0" err="1" smtClean="0">
                <a:solidFill>
                  <a:srgbClr val="7030A0"/>
                </a:solidFill>
              </a:rPr>
              <a:t>Über</a:t>
            </a:r>
            <a:r>
              <a:rPr lang="en-US" sz="3200" b="1" dirty="0" smtClean="0">
                <a:solidFill>
                  <a:srgbClr val="7030A0"/>
                </a:solidFill>
              </a:rPr>
              <a:t> </a:t>
            </a:r>
            <a:r>
              <a:rPr lang="en-US" sz="3200" b="1" dirty="0" err="1" smtClean="0">
                <a:solidFill>
                  <a:srgbClr val="7030A0"/>
                </a:solidFill>
              </a:rPr>
              <a:t>uns</a:t>
            </a:r>
            <a:r>
              <a:rPr lang="en-US" sz="3200" b="1" dirty="0" smtClean="0">
                <a:solidFill>
                  <a:srgbClr val="7030A0"/>
                </a:solidFill>
              </a:rPr>
              <a:t> </a:t>
            </a:r>
            <a:endParaRPr lang="en-US" sz="3200" b="1" dirty="0">
              <a:solidFill>
                <a:srgbClr val="7030A0"/>
              </a:solidFill>
            </a:endParaRPr>
          </a:p>
        </p:txBody>
      </p:sp>
      <p:sp>
        <p:nvSpPr>
          <p:cNvPr id="13" name="Textfeld 12"/>
          <p:cNvSpPr txBox="1"/>
          <p:nvPr/>
        </p:nvSpPr>
        <p:spPr>
          <a:xfrm>
            <a:off x="582117" y="1227637"/>
            <a:ext cx="7878316" cy="3416320"/>
          </a:xfrm>
          <a:prstGeom prst="rect">
            <a:avLst/>
          </a:prstGeom>
          <a:noFill/>
        </p:spPr>
        <p:txBody>
          <a:bodyPr wrap="square" rtlCol="0">
            <a:spAutoFit/>
          </a:bodyPr>
          <a:lstStyle/>
          <a:p>
            <a:r>
              <a:rPr lang="de-CH" b="1" dirty="0" smtClean="0">
                <a:solidFill>
                  <a:srgbClr val="7030A0"/>
                </a:solidFill>
              </a:rPr>
              <a:t>Connectiv AG </a:t>
            </a:r>
            <a:r>
              <a:rPr lang="de-CH" dirty="0" smtClean="0">
                <a:solidFill>
                  <a:srgbClr val="7030A0"/>
                </a:solidFill>
              </a:rPr>
              <a:t>ist eine inhabergeführte Boutique-Agentur</a:t>
            </a:r>
            <a:r>
              <a:rPr lang="de-CH" dirty="0">
                <a:solidFill>
                  <a:srgbClr val="7030A0"/>
                </a:solidFill>
              </a:rPr>
              <a:t>, welche sich auf Relocation- und Education Services </a:t>
            </a:r>
            <a:r>
              <a:rPr lang="de-CH" dirty="0" smtClean="0">
                <a:solidFill>
                  <a:srgbClr val="7030A0"/>
                </a:solidFill>
              </a:rPr>
              <a:t>spezialisiert </a:t>
            </a:r>
            <a:r>
              <a:rPr lang="de-CH" dirty="0">
                <a:solidFill>
                  <a:srgbClr val="7030A0"/>
                </a:solidFill>
              </a:rPr>
              <a:t>hat. </a:t>
            </a:r>
            <a:endParaRPr lang="de-CH" dirty="0" smtClean="0">
              <a:solidFill>
                <a:srgbClr val="7030A0"/>
              </a:solidFill>
            </a:endParaRPr>
          </a:p>
          <a:p>
            <a:r>
              <a:rPr lang="de-CH" dirty="0" smtClean="0">
                <a:solidFill>
                  <a:srgbClr val="7030A0"/>
                </a:solidFill>
              </a:rPr>
              <a:t>Das Team besteht gegenwärtig aus 9 engagierten und mehrsprachigen Mitarbeitenden. Eine davon ist in Zürich stationiert. </a:t>
            </a:r>
          </a:p>
          <a:p>
            <a:endParaRPr lang="de-CH" dirty="0" smtClean="0">
              <a:solidFill>
                <a:srgbClr val="7030A0"/>
              </a:solidFill>
            </a:endParaRPr>
          </a:p>
          <a:p>
            <a:r>
              <a:rPr lang="de-CH" dirty="0" smtClean="0">
                <a:solidFill>
                  <a:srgbClr val="7030A0"/>
                </a:solidFill>
              </a:rPr>
              <a:t>Externe Berater: </a:t>
            </a:r>
          </a:p>
          <a:p>
            <a:pPr marL="627063" indent="-371475">
              <a:buFont typeface="Wingdings" panose="05000000000000000000" pitchFamily="2" charset="2"/>
              <a:buChar char="v"/>
            </a:pPr>
            <a:r>
              <a:rPr lang="de-CH" b="1" dirty="0" smtClean="0">
                <a:solidFill>
                  <a:srgbClr val="7030A0"/>
                </a:solidFill>
              </a:rPr>
              <a:t>Margaret Oertig</a:t>
            </a:r>
            <a:r>
              <a:rPr lang="de-CH" dirty="0" smtClean="0">
                <a:solidFill>
                  <a:srgbClr val="7030A0"/>
                </a:solidFill>
              </a:rPr>
              <a:t>, Lektorin und Autorin des Buches  “</a:t>
            </a:r>
            <a:r>
              <a:rPr lang="de-CH" dirty="0" err="1" smtClean="0">
                <a:solidFill>
                  <a:srgbClr val="7030A0"/>
                </a:solidFill>
              </a:rPr>
              <a:t>Beyond</a:t>
            </a:r>
            <a:r>
              <a:rPr lang="de-CH" dirty="0" smtClean="0">
                <a:solidFill>
                  <a:srgbClr val="7030A0"/>
                </a:solidFill>
              </a:rPr>
              <a:t> </a:t>
            </a:r>
            <a:r>
              <a:rPr lang="de-CH" dirty="0" err="1" smtClean="0">
                <a:solidFill>
                  <a:srgbClr val="7030A0"/>
                </a:solidFill>
              </a:rPr>
              <a:t>Chocolate</a:t>
            </a:r>
            <a:r>
              <a:rPr lang="de-CH" dirty="0" smtClean="0">
                <a:solidFill>
                  <a:srgbClr val="7030A0"/>
                </a:solidFill>
              </a:rPr>
              <a:t> – Understanding the Swiss Culture” </a:t>
            </a:r>
            <a:r>
              <a:rPr lang="de-CH" dirty="0" smtClean="0">
                <a:solidFill>
                  <a:srgbClr val="7030A0"/>
                </a:solidFill>
              </a:rPr>
              <a:t>und “</a:t>
            </a:r>
            <a:r>
              <a:rPr lang="de-CH" dirty="0" err="1" smtClean="0">
                <a:solidFill>
                  <a:srgbClr val="7030A0"/>
                </a:solidFill>
              </a:rPr>
              <a:t>Going</a:t>
            </a:r>
            <a:r>
              <a:rPr lang="de-CH" dirty="0" smtClean="0">
                <a:solidFill>
                  <a:srgbClr val="7030A0"/>
                </a:solidFill>
              </a:rPr>
              <a:t> </a:t>
            </a:r>
            <a:r>
              <a:rPr lang="de-CH" dirty="0" err="1" smtClean="0">
                <a:solidFill>
                  <a:srgbClr val="7030A0"/>
                </a:solidFill>
              </a:rPr>
              <a:t>Local</a:t>
            </a:r>
            <a:r>
              <a:rPr lang="de-CH" dirty="0" smtClean="0">
                <a:solidFill>
                  <a:srgbClr val="7030A0"/>
                </a:solidFill>
              </a:rPr>
              <a:t> – A Guide </a:t>
            </a:r>
            <a:r>
              <a:rPr lang="de-CH" dirty="0" err="1" smtClean="0">
                <a:solidFill>
                  <a:srgbClr val="7030A0"/>
                </a:solidFill>
              </a:rPr>
              <a:t>to</a:t>
            </a:r>
            <a:r>
              <a:rPr lang="de-CH" dirty="0" smtClean="0">
                <a:solidFill>
                  <a:srgbClr val="7030A0"/>
                </a:solidFill>
              </a:rPr>
              <a:t> Swiss </a:t>
            </a:r>
            <a:r>
              <a:rPr lang="de-CH" dirty="0" err="1" smtClean="0">
                <a:solidFill>
                  <a:srgbClr val="7030A0"/>
                </a:solidFill>
              </a:rPr>
              <a:t>Schooling</a:t>
            </a:r>
            <a:r>
              <a:rPr lang="de-CH" dirty="0" smtClean="0">
                <a:solidFill>
                  <a:srgbClr val="7030A0"/>
                </a:solidFill>
              </a:rPr>
              <a:t>”</a:t>
            </a:r>
          </a:p>
          <a:p>
            <a:pPr marL="627063" indent="-371475">
              <a:buFont typeface="Wingdings" panose="05000000000000000000" pitchFamily="2" charset="2"/>
              <a:buChar char="v"/>
            </a:pPr>
            <a:r>
              <a:rPr lang="de-CH" b="1" dirty="0" smtClean="0">
                <a:solidFill>
                  <a:srgbClr val="7030A0"/>
                </a:solidFill>
              </a:rPr>
              <a:t>Armin </a:t>
            </a:r>
            <a:r>
              <a:rPr lang="de-CH" b="1" dirty="0" err="1" smtClean="0">
                <a:solidFill>
                  <a:srgbClr val="7030A0"/>
                </a:solidFill>
              </a:rPr>
              <a:t>Faes</a:t>
            </a:r>
            <a:r>
              <a:rPr lang="de-CH" dirty="0" smtClean="0">
                <a:solidFill>
                  <a:srgbClr val="7030A0"/>
                </a:solidFill>
              </a:rPr>
              <a:t>, Experte der Basler Traditionen </a:t>
            </a:r>
          </a:p>
          <a:p>
            <a:endParaRPr lang="de-CH" sz="900" dirty="0" smtClean="0">
              <a:solidFill>
                <a:srgbClr val="7030A0"/>
              </a:solidFill>
            </a:endParaRPr>
          </a:p>
          <a:p>
            <a:endParaRPr lang="de-CH" sz="900" dirty="0" smtClean="0">
              <a:solidFill>
                <a:srgbClr val="7030A0"/>
              </a:solidFill>
            </a:endParaRPr>
          </a:p>
          <a:p>
            <a:endParaRPr lang="de-CH" dirty="0" smtClean="0">
              <a:solidFill>
                <a:srgbClr val="7030A0"/>
              </a:solidFill>
            </a:endParaRPr>
          </a:p>
        </p:txBody>
      </p:sp>
      <p:sp>
        <p:nvSpPr>
          <p:cNvPr id="3" name="Abgerundetes Rechteck 2"/>
          <p:cNvSpPr/>
          <p:nvPr/>
        </p:nvSpPr>
        <p:spPr>
          <a:xfrm>
            <a:off x="1251317" y="4293096"/>
            <a:ext cx="6950972" cy="144016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marL="288000" algn="ctr">
              <a:spcBef>
                <a:spcPts val="600"/>
              </a:spcBef>
            </a:pPr>
            <a:r>
              <a:rPr lang="de-CH" sz="2000" b="1" dirty="0">
                <a:solidFill>
                  <a:srgbClr val="7030A0"/>
                </a:solidFill>
              </a:rPr>
              <a:t>Unser Ziel ist es, </a:t>
            </a:r>
            <a:r>
              <a:rPr lang="de-CH" sz="2000" b="1" dirty="0" err="1" smtClean="0">
                <a:solidFill>
                  <a:srgbClr val="7030A0"/>
                </a:solidFill>
              </a:rPr>
              <a:t>Neuzuzügern</a:t>
            </a:r>
            <a:r>
              <a:rPr lang="de-CH" sz="2000" b="1" dirty="0" smtClean="0">
                <a:solidFill>
                  <a:srgbClr val="7030A0"/>
                </a:solidFill>
              </a:rPr>
              <a:t> </a:t>
            </a:r>
            <a:r>
              <a:rPr lang="de-CH" sz="2000" b="1" dirty="0">
                <a:solidFill>
                  <a:srgbClr val="7030A0"/>
                </a:solidFill>
              </a:rPr>
              <a:t>und Auswärtigen eine reibungslose Integration </a:t>
            </a:r>
            <a:r>
              <a:rPr lang="de-CH" sz="2000" b="1" dirty="0" smtClean="0">
                <a:solidFill>
                  <a:srgbClr val="7030A0"/>
                </a:solidFill>
              </a:rPr>
              <a:t>zu </a:t>
            </a:r>
            <a:r>
              <a:rPr lang="de-CH" sz="2000" b="1" dirty="0">
                <a:solidFill>
                  <a:srgbClr val="7030A0"/>
                </a:solidFill>
              </a:rPr>
              <a:t>ermöglichen und ihnen die Stadt Basel samt ihrer Kultur und ihren Menschen </a:t>
            </a:r>
            <a:r>
              <a:rPr lang="de-CH" sz="2000" b="1" dirty="0" smtClean="0">
                <a:solidFill>
                  <a:srgbClr val="7030A0"/>
                </a:solidFill>
              </a:rPr>
              <a:t/>
            </a:r>
            <a:br>
              <a:rPr lang="de-CH" sz="2000" b="1" dirty="0" smtClean="0">
                <a:solidFill>
                  <a:srgbClr val="7030A0"/>
                </a:solidFill>
              </a:rPr>
            </a:br>
            <a:r>
              <a:rPr lang="de-CH" sz="2000" b="1" dirty="0" smtClean="0">
                <a:solidFill>
                  <a:srgbClr val="7030A0"/>
                </a:solidFill>
              </a:rPr>
              <a:t>hautnah </a:t>
            </a:r>
            <a:r>
              <a:rPr lang="de-CH" sz="2000" b="1" dirty="0">
                <a:solidFill>
                  <a:srgbClr val="7030A0"/>
                </a:solidFill>
              </a:rPr>
              <a:t>zu zeigen.</a:t>
            </a:r>
            <a:endParaRPr lang="en-US" sz="2000" b="1" dirty="0">
              <a:solidFill>
                <a:srgbClr val="7030A0"/>
              </a:solidFill>
            </a:endParaRPr>
          </a:p>
        </p:txBody>
      </p:sp>
    </p:spTree>
    <p:extLst>
      <p:ext uri="{BB962C8B-B14F-4D97-AF65-F5344CB8AC3E}">
        <p14:creationId xmlns:p14="http://schemas.microsoft.com/office/powerpoint/2010/main" val="3970397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xEl>
                                              <p:pRg st="1" end="1"/>
                                            </p:txEl>
                                          </p:spTgt>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nodeType="afterEffect">
                                  <p:stCondLst>
                                    <p:cond delay="1500"/>
                                  </p:stCondLst>
                                  <p:childTnLst>
                                    <p:set>
                                      <p:cBhvr>
                                        <p:cTn id="11" dur="1" fill="hold">
                                          <p:stCondLst>
                                            <p:cond delay="0"/>
                                          </p:stCondLst>
                                        </p:cTn>
                                        <p:tgtEl>
                                          <p:spTgt spid="13">
                                            <p:txEl>
                                              <p:pRg st="3" end="3"/>
                                            </p:txEl>
                                          </p:spTgt>
                                        </p:tgtEl>
                                        <p:attrNameLst>
                                          <p:attrName>style.visibility</p:attrName>
                                        </p:attrNameLst>
                                      </p:cBhvr>
                                      <p:to>
                                        <p:strVal val="visible"/>
                                      </p:to>
                                    </p:set>
                                  </p:childTnLst>
                                </p:cTn>
                              </p:par>
                              <p:par>
                                <p:cTn id="12" presetID="1" presetClass="entr" presetSubtype="0" fill="hold" nodeType="withEffect">
                                  <p:stCondLst>
                                    <p:cond delay="1500"/>
                                  </p:stCondLst>
                                  <p:childTnLst>
                                    <p:set>
                                      <p:cBhvr>
                                        <p:cTn id="13" dur="1" fill="hold">
                                          <p:stCondLst>
                                            <p:cond delay="0"/>
                                          </p:stCondLst>
                                        </p:cTn>
                                        <p:tgtEl>
                                          <p:spTgt spid="13">
                                            <p:txEl>
                                              <p:pRg st="4" end="4"/>
                                            </p:txEl>
                                          </p:spTgt>
                                        </p:tgtEl>
                                        <p:attrNameLst>
                                          <p:attrName>style.visibility</p:attrName>
                                        </p:attrNameLst>
                                      </p:cBhvr>
                                      <p:to>
                                        <p:strVal val="visible"/>
                                      </p:to>
                                    </p:set>
                                  </p:childTnLst>
                                </p:cTn>
                              </p:par>
                              <p:par>
                                <p:cTn id="14" presetID="1" presetClass="entr" presetSubtype="0" fill="hold" nodeType="withEffect">
                                  <p:stCondLst>
                                    <p:cond delay="1500"/>
                                  </p:stCondLst>
                                  <p:childTnLst>
                                    <p:set>
                                      <p:cBhvr>
                                        <p:cTn id="15" dur="1" fill="hold">
                                          <p:stCondLst>
                                            <p:cond delay="0"/>
                                          </p:stCondLst>
                                        </p:cTn>
                                        <p:tgtEl>
                                          <p:spTgt spid="13">
                                            <p:txEl>
                                              <p:pRg st="5" end="5"/>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332656"/>
            <a:ext cx="8229600" cy="850106"/>
          </a:xfrm>
        </p:spPr>
        <p:txBody>
          <a:bodyPr>
            <a:normAutofit/>
          </a:bodyPr>
          <a:lstStyle/>
          <a:p>
            <a:pPr algn="l"/>
            <a:r>
              <a:rPr lang="en-US" sz="3200" b="1" dirty="0" err="1" smtClean="0">
                <a:solidFill>
                  <a:srgbClr val="7030A0"/>
                </a:solidFill>
              </a:rPr>
              <a:t>Herausforderungen</a:t>
            </a:r>
            <a:endParaRPr lang="en-US" sz="3200" b="1" dirty="0">
              <a:solidFill>
                <a:srgbClr val="7030A0"/>
              </a:solidFill>
            </a:endParaRPr>
          </a:p>
        </p:txBody>
      </p:sp>
      <p:sp>
        <p:nvSpPr>
          <p:cNvPr id="5" name="Inhaltsplatzhalter 4"/>
          <p:cNvSpPr>
            <a:spLocks noGrp="1"/>
          </p:cNvSpPr>
          <p:nvPr>
            <p:ph idx="1"/>
          </p:nvPr>
        </p:nvSpPr>
        <p:spPr>
          <a:xfrm>
            <a:off x="467544" y="1268760"/>
            <a:ext cx="8229600" cy="4525963"/>
          </a:xfrm>
        </p:spPr>
        <p:txBody>
          <a:bodyPr>
            <a:normAutofit/>
          </a:bodyPr>
          <a:lstStyle/>
          <a:p>
            <a:pPr>
              <a:lnSpc>
                <a:spcPct val="170000"/>
              </a:lnSpc>
              <a:buFont typeface="Wingdings" panose="05000000000000000000" pitchFamily="2" charset="2"/>
              <a:buChar char="v"/>
            </a:pPr>
            <a:r>
              <a:rPr lang="de-CH" sz="1800" dirty="0">
                <a:solidFill>
                  <a:srgbClr val="7030A0"/>
                </a:solidFill>
              </a:rPr>
              <a:t>Politisch: 		Einwanderungskontingente</a:t>
            </a:r>
          </a:p>
          <a:p>
            <a:pPr>
              <a:buFont typeface="Wingdings" panose="05000000000000000000" pitchFamily="2" charset="2"/>
              <a:buChar char="v"/>
            </a:pPr>
            <a:r>
              <a:rPr lang="de-CH" sz="1800" dirty="0" smtClean="0">
                <a:solidFill>
                  <a:srgbClr val="7030A0"/>
                </a:solidFill>
              </a:rPr>
              <a:t>Kulturell: 		Unterschiedliche Traditionen, Werte, Kulturen, die 			aufeinander treffen </a:t>
            </a:r>
          </a:p>
          <a:p>
            <a:pPr>
              <a:lnSpc>
                <a:spcPct val="170000"/>
              </a:lnSpc>
              <a:buFont typeface="Wingdings" panose="05000000000000000000" pitchFamily="2" charset="2"/>
              <a:buChar char="v"/>
            </a:pPr>
            <a:r>
              <a:rPr lang="de-CH" sz="1800" dirty="0">
                <a:solidFill>
                  <a:srgbClr val="7030A0"/>
                </a:solidFill>
              </a:rPr>
              <a:t>Sprachlich:		Übersetzungs- und Vermittlertätigkeit</a:t>
            </a:r>
          </a:p>
          <a:p>
            <a:pPr>
              <a:lnSpc>
                <a:spcPct val="170000"/>
              </a:lnSpc>
              <a:buFont typeface="Wingdings" panose="05000000000000000000" pitchFamily="2" charset="2"/>
              <a:buChar char="v"/>
            </a:pPr>
            <a:r>
              <a:rPr lang="de-CH" sz="1800" dirty="0">
                <a:solidFill>
                  <a:srgbClr val="7030A0"/>
                </a:solidFill>
              </a:rPr>
              <a:t>Wirtschaftlich:		Finanzieller Aufwand für professionellen Service</a:t>
            </a:r>
          </a:p>
          <a:p>
            <a:pPr>
              <a:lnSpc>
                <a:spcPct val="170000"/>
              </a:lnSpc>
              <a:buFont typeface="Wingdings" panose="05000000000000000000" pitchFamily="2" charset="2"/>
              <a:buChar char="v"/>
            </a:pPr>
            <a:r>
              <a:rPr lang="de-CH" sz="1800" dirty="0" smtClean="0">
                <a:solidFill>
                  <a:srgbClr val="7030A0"/>
                </a:solidFill>
              </a:rPr>
              <a:t>Integrativ:		Betreuung der ganzen Familie, 360 Grad</a:t>
            </a:r>
          </a:p>
          <a:p>
            <a:pPr>
              <a:spcAft>
                <a:spcPts val="600"/>
              </a:spcAft>
              <a:buFont typeface="Wingdings" panose="05000000000000000000" pitchFamily="2" charset="2"/>
              <a:buChar char="v"/>
            </a:pPr>
            <a:r>
              <a:rPr lang="de-CH" sz="1800" dirty="0">
                <a:solidFill>
                  <a:srgbClr val="7030A0"/>
                </a:solidFill>
              </a:rPr>
              <a:t>Regional: 		Mangelnde Abdeckung der Schweiz durch 				Relocation Firmen </a:t>
            </a:r>
          </a:p>
          <a:p>
            <a:pPr>
              <a:lnSpc>
                <a:spcPct val="170000"/>
              </a:lnSpc>
              <a:spcAft>
                <a:spcPts val="600"/>
              </a:spcAft>
              <a:buFont typeface="Wingdings" panose="05000000000000000000" pitchFamily="2" charset="2"/>
              <a:buChar char="v"/>
            </a:pPr>
            <a:r>
              <a:rPr lang="de-CH" sz="1800" dirty="0">
                <a:solidFill>
                  <a:srgbClr val="7030A0"/>
                </a:solidFill>
              </a:rPr>
              <a:t>Grundsätzlich: </a:t>
            </a:r>
            <a:r>
              <a:rPr lang="de-CH" sz="1800" dirty="0">
                <a:solidFill>
                  <a:srgbClr val="7030A0"/>
                </a:solidFill>
              </a:rPr>
              <a:t>		</a:t>
            </a:r>
            <a:r>
              <a:rPr lang="de-CH" sz="1800" dirty="0">
                <a:solidFill>
                  <a:srgbClr val="7030A0"/>
                </a:solidFill>
                <a:sym typeface="Wingdings" panose="05000000000000000000" pitchFamily="2" charset="2"/>
              </a:rPr>
              <a:t>«</a:t>
            </a:r>
            <a:r>
              <a:rPr lang="de-CH" sz="1800" dirty="0" err="1">
                <a:solidFill>
                  <a:srgbClr val="7030A0"/>
                </a:solidFill>
                <a:sym typeface="Wingdings" panose="05000000000000000000" pitchFamily="2" charset="2"/>
              </a:rPr>
              <a:t>E</a:t>
            </a:r>
            <a:r>
              <a:rPr lang="de-CH" sz="1800" dirty="0" err="1">
                <a:solidFill>
                  <a:srgbClr val="7030A0"/>
                </a:solidFill>
                <a:sym typeface="Wingdings" panose="05000000000000000000" pitchFamily="2" charset="2"/>
              </a:rPr>
              <a:t>xpectation</a:t>
            </a:r>
            <a:r>
              <a:rPr lang="de-CH" sz="1800" dirty="0">
                <a:solidFill>
                  <a:srgbClr val="7030A0"/>
                </a:solidFill>
                <a:sym typeface="Wingdings" panose="05000000000000000000" pitchFamily="2" charset="2"/>
              </a:rPr>
              <a:t> Management</a:t>
            </a:r>
            <a:r>
              <a:rPr lang="de-CH" sz="1800" dirty="0">
                <a:solidFill>
                  <a:srgbClr val="7030A0"/>
                </a:solidFill>
                <a:sym typeface="Wingdings" panose="05000000000000000000" pitchFamily="2" charset="2"/>
              </a:rPr>
              <a:t>»</a:t>
            </a:r>
            <a:endParaRPr lang="de-CH" sz="1800" dirty="0">
              <a:solidFill>
                <a:srgbClr val="7030A0"/>
              </a:solidFill>
            </a:endParaRPr>
          </a:p>
          <a:p>
            <a:pPr>
              <a:spcAft>
                <a:spcPts val="600"/>
              </a:spcAft>
            </a:pPr>
            <a:endParaRPr lang="de-CH" sz="1800" dirty="0" smtClean="0">
              <a:solidFill>
                <a:srgbClr val="7030A0"/>
              </a:solidFill>
            </a:endParaRPr>
          </a:p>
        </p:txBody>
      </p:sp>
    </p:spTree>
    <p:extLst>
      <p:ext uri="{BB962C8B-B14F-4D97-AF65-F5344CB8AC3E}">
        <p14:creationId xmlns:p14="http://schemas.microsoft.com/office/powerpoint/2010/main" val="462260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332656"/>
            <a:ext cx="8229600" cy="850106"/>
          </a:xfrm>
        </p:spPr>
        <p:txBody>
          <a:bodyPr>
            <a:normAutofit/>
          </a:bodyPr>
          <a:lstStyle/>
          <a:p>
            <a:pPr algn="l"/>
            <a:r>
              <a:rPr lang="en-US" sz="3200" b="1" dirty="0" err="1" smtClean="0">
                <a:solidFill>
                  <a:srgbClr val="7030A0"/>
                </a:solidFill>
              </a:rPr>
              <a:t>Chancen</a:t>
            </a:r>
            <a:endParaRPr lang="en-US" sz="3200" b="1" dirty="0">
              <a:solidFill>
                <a:srgbClr val="7030A0"/>
              </a:solidFill>
            </a:endParaRPr>
          </a:p>
        </p:txBody>
      </p:sp>
      <p:sp>
        <p:nvSpPr>
          <p:cNvPr id="5" name="Inhaltsplatzhalter 4"/>
          <p:cNvSpPr>
            <a:spLocks noGrp="1"/>
          </p:cNvSpPr>
          <p:nvPr>
            <p:ph idx="1"/>
          </p:nvPr>
        </p:nvSpPr>
        <p:spPr>
          <a:xfrm>
            <a:off x="467544" y="1268760"/>
            <a:ext cx="8229600" cy="4525963"/>
          </a:xfrm>
        </p:spPr>
        <p:txBody>
          <a:bodyPr>
            <a:normAutofit fontScale="92500" lnSpcReduction="10000"/>
          </a:bodyPr>
          <a:lstStyle/>
          <a:p>
            <a:pPr>
              <a:spcAft>
                <a:spcPts val="600"/>
              </a:spcAft>
              <a:buFont typeface="Wingdings" panose="05000000000000000000" pitchFamily="2" charset="2"/>
              <a:buChar char="v"/>
            </a:pPr>
            <a:r>
              <a:rPr lang="de-CH" sz="1800" dirty="0">
                <a:solidFill>
                  <a:srgbClr val="7030A0"/>
                </a:solidFill>
              </a:rPr>
              <a:t>Allgemein: 		Jeder Kunde und jede Relocation ist einzigartig. Der 				Umzug soll ein positives Erlebnis für alle Beteiligten 				werden</a:t>
            </a:r>
            <a:r>
              <a:rPr lang="de-CH" sz="1800" dirty="0" smtClean="0">
                <a:solidFill>
                  <a:srgbClr val="7030A0"/>
                </a:solidFill>
              </a:rPr>
              <a:t>.</a:t>
            </a:r>
          </a:p>
          <a:p>
            <a:pPr>
              <a:spcAft>
                <a:spcPts val="600"/>
              </a:spcAft>
              <a:buFont typeface="Wingdings" panose="05000000000000000000" pitchFamily="2" charset="2"/>
              <a:buChar char="v"/>
            </a:pPr>
            <a:r>
              <a:rPr lang="de-CH" sz="1800" dirty="0" smtClean="0">
                <a:solidFill>
                  <a:srgbClr val="7030A0"/>
                </a:solidFill>
              </a:rPr>
              <a:t>Positionierung:		Boutique-Agentur, massgeschneiderter Service, USP</a:t>
            </a:r>
          </a:p>
          <a:p>
            <a:pPr>
              <a:spcAft>
                <a:spcPts val="600"/>
              </a:spcAft>
              <a:buFont typeface="Wingdings" panose="05000000000000000000" pitchFamily="2" charset="2"/>
              <a:buChar char="v"/>
            </a:pPr>
            <a:r>
              <a:rPr lang="de-CH" sz="1800" dirty="0" smtClean="0">
                <a:solidFill>
                  <a:srgbClr val="7030A0"/>
                </a:solidFill>
              </a:rPr>
              <a:t>Human Capital:	</a:t>
            </a:r>
            <a:r>
              <a:rPr lang="de-CH" sz="1800" dirty="0">
                <a:solidFill>
                  <a:srgbClr val="7030A0"/>
                </a:solidFill>
              </a:rPr>
              <a:t>	</a:t>
            </a:r>
            <a:r>
              <a:rPr lang="de-CH" sz="1800" dirty="0" smtClean="0">
                <a:solidFill>
                  <a:srgbClr val="7030A0"/>
                </a:solidFill>
              </a:rPr>
              <a:t>Breite </a:t>
            </a:r>
            <a:r>
              <a:rPr lang="de-CH" sz="1800" dirty="0">
                <a:solidFill>
                  <a:srgbClr val="7030A0"/>
                </a:solidFill>
              </a:rPr>
              <a:t>sprachliche Abdeckung durch Team mit 				internationalen </a:t>
            </a:r>
            <a:r>
              <a:rPr lang="de-CH" sz="1800" dirty="0" smtClean="0">
                <a:solidFill>
                  <a:srgbClr val="7030A0"/>
                </a:solidFill>
              </a:rPr>
              <a:t>Erfahrungen, hohe Motivation, grosses 			Engagement</a:t>
            </a:r>
            <a:endParaRPr lang="de-CH" sz="1800" dirty="0">
              <a:solidFill>
                <a:srgbClr val="7030A0"/>
              </a:solidFill>
            </a:endParaRPr>
          </a:p>
          <a:p>
            <a:pPr>
              <a:spcAft>
                <a:spcPts val="600"/>
              </a:spcAft>
              <a:buFont typeface="Wingdings" panose="05000000000000000000" pitchFamily="2" charset="2"/>
              <a:buChar char="v"/>
            </a:pPr>
            <a:r>
              <a:rPr lang="de-CH" sz="1800" dirty="0" smtClean="0">
                <a:solidFill>
                  <a:srgbClr val="7030A0"/>
                </a:solidFill>
              </a:rPr>
              <a:t>Mitgliedschaften / 	- Zugang </a:t>
            </a:r>
            <a:r>
              <a:rPr lang="de-CH" sz="1800" dirty="0">
                <a:solidFill>
                  <a:srgbClr val="7030A0"/>
                </a:solidFill>
              </a:rPr>
              <a:t>zu internationalem </a:t>
            </a:r>
            <a:r>
              <a:rPr lang="de-CH" sz="1800" dirty="0" smtClean="0">
                <a:solidFill>
                  <a:srgbClr val="7030A0"/>
                </a:solidFill>
              </a:rPr>
              <a:t>Netzwerk </a:t>
            </a:r>
            <a:r>
              <a:rPr lang="de-CH" sz="1800" dirty="0" err="1" smtClean="0">
                <a:solidFill>
                  <a:srgbClr val="7030A0"/>
                </a:solidFill>
              </a:rPr>
              <a:t>EuRA</a:t>
            </a:r>
            <a:r>
              <a:rPr lang="de-CH" sz="1800" dirty="0" smtClean="0">
                <a:solidFill>
                  <a:srgbClr val="7030A0"/>
                </a:solidFill>
              </a:rPr>
              <a:t/>
            </a:r>
            <a:br>
              <a:rPr lang="de-CH" sz="1800" dirty="0" smtClean="0">
                <a:solidFill>
                  <a:srgbClr val="7030A0"/>
                </a:solidFill>
              </a:rPr>
            </a:br>
            <a:r>
              <a:rPr lang="de-CH" sz="1800" dirty="0" smtClean="0">
                <a:solidFill>
                  <a:srgbClr val="7030A0"/>
                </a:solidFill>
              </a:rPr>
              <a:t>Zertifizierungen</a:t>
            </a:r>
            <a:r>
              <a:rPr lang="de-CH" sz="1800" dirty="0">
                <a:solidFill>
                  <a:srgbClr val="7030A0"/>
                </a:solidFill>
              </a:rPr>
              <a:t>:</a:t>
            </a:r>
            <a:r>
              <a:rPr lang="de-CH" sz="1800" dirty="0" smtClean="0">
                <a:solidFill>
                  <a:srgbClr val="7030A0"/>
                </a:solidFill>
              </a:rPr>
              <a:t>		- ISO 9001:2008  weltweite </a:t>
            </a:r>
            <a:r>
              <a:rPr lang="de-CH" sz="1800" dirty="0" err="1" smtClean="0">
                <a:solidFill>
                  <a:srgbClr val="7030A0"/>
                </a:solidFill>
              </a:rPr>
              <a:t>Qualitätstandards</a:t>
            </a:r>
            <a:r>
              <a:rPr lang="de-CH" sz="1800" dirty="0" smtClean="0">
                <a:solidFill>
                  <a:srgbClr val="7030A0"/>
                </a:solidFill>
              </a:rPr>
              <a:t/>
            </a:r>
            <a:br>
              <a:rPr lang="de-CH" sz="1800" dirty="0" smtClean="0">
                <a:solidFill>
                  <a:srgbClr val="7030A0"/>
                </a:solidFill>
              </a:rPr>
            </a:br>
            <a:r>
              <a:rPr lang="de-CH" sz="1800" dirty="0">
                <a:solidFill>
                  <a:srgbClr val="7030A0"/>
                </a:solidFill>
              </a:rPr>
              <a:t>	</a:t>
            </a:r>
            <a:r>
              <a:rPr lang="de-CH" sz="1800" dirty="0" smtClean="0">
                <a:solidFill>
                  <a:srgbClr val="7030A0"/>
                </a:solidFill>
              </a:rPr>
              <a:t>		- </a:t>
            </a:r>
            <a:r>
              <a:rPr lang="de-CH" sz="1800" dirty="0" err="1" smtClean="0">
                <a:solidFill>
                  <a:srgbClr val="7030A0"/>
                </a:solidFill>
              </a:rPr>
              <a:t>EuRA</a:t>
            </a:r>
            <a:r>
              <a:rPr lang="de-CH" sz="1800" dirty="0" smtClean="0">
                <a:solidFill>
                  <a:srgbClr val="7030A0"/>
                </a:solidFill>
              </a:rPr>
              <a:t> Quality Seal (Gütesiegel der </a:t>
            </a:r>
            <a:r>
              <a:rPr lang="de-CH" sz="1800" dirty="0" err="1" smtClean="0">
                <a:solidFill>
                  <a:srgbClr val="7030A0"/>
                </a:solidFill>
              </a:rPr>
              <a:t>Relocationbranche</a:t>
            </a:r>
            <a:r>
              <a:rPr lang="de-CH" sz="1800" dirty="0" smtClean="0">
                <a:solidFill>
                  <a:srgbClr val="7030A0"/>
                </a:solidFill>
              </a:rPr>
              <a:t>)</a:t>
            </a:r>
          </a:p>
          <a:p>
            <a:pPr>
              <a:lnSpc>
                <a:spcPct val="110000"/>
              </a:lnSpc>
              <a:spcAft>
                <a:spcPts val="600"/>
              </a:spcAft>
              <a:buFont typeface="Wingdings" panose="05000000000000000000" pitchFamily="2" charset="2"/>
              <a:buChar char="v"/>
            </a:pPr>
            <a:r>
              <a:rPr lang="de-CH" sz="1800" dirty="0" smtClean="0">
                <a:solidFill>
                  <a:srgbClr val="7030A0"/>
                </a:solidFill>
              </a:rPr>
              <a:t>Wirtschaftlich: 		Basel als Life Science Hub, </a:t>
            </a:r>
            <a:br>
              <a:rPr lang="de-CH" sz="1800" dirty="0" smtClean="0">
                <a:solidFill>
                  <a:srgbClr val="7030A0"/>
                </a:solidFill>
              </a:rPr>
            </a:br>
            <a:r>
              <a:rPr lang="de-CH" sz="1800" dirty="0" smtClean="0">
                <a:solidFill>
                  <a:srgbClr val="7030A0"/>
                </a:solidFill>
              </a:rPr>
              <a:t>			</a:t>
            </a:r>
            <a:r>
              <a:rPr lang="de-CH" sz="1800" dirty="0">
                <a:solidFill>
                  <a:srgbClr val="7030A0"/>
                </a:solidFill>
              </a:rPr>
              <a:t>Neue Firmen in der Region, Start-ups</a:t>
            </a:r>
          </a:p>
          <a:p>
            <a:pPr>
              <a:lnSpc>
                <a:spcPct val="110000"/>
              </a:lnSpc>
              <a:spcAft>
                <a:spcPts val="600"/>
              </a:spcAft>
              <a:buFont typeface="Wingdings" panose="05000000000000000000" pitchFamily="2" charset="2"/>
              <a:buChar char="v"/>
            </a:pPr>
            <a:r>
              <a:rPr lang="de-CH" sz="1800" dirty="0" smtClean="0">
                <a:solidFill>
                  <a:srgbClr val="7030A0"/>
                </a:solidFill>
              </a:rPr>
              <a:t>Partnerschaften:		Gute </a:t>
            </a:r>
            <a:r>
              <a:rPr lang="de-CH" sz="1800" dirty="0">
                <a:solidFill>
                  <a:srgbClr val="7030A0"/>
                </a:solidFill>
              </a:rPr>
              <a:t>lokale Vernetzung durch Partnerschaften mit </a:t>
            </a:r>
            <a:br>
              <a:rPr lang="de-CH" sz="1800" dirty="0">
                <a:solidFill>
                  <a:srgbClr val="7030A0"/>
                </a:solidFill>
              </a:rPr>
            </a:br>
            <a:r>
              <a:rPr lang="de-CH" sz="1800" dirty="0">
                <a:solidFill>
                  <a:srgbClr val="7030A0"/>
                </a:solidFill>
              </a:rPr>
              <a:t>			Basler Unternehmen sowie strategische Kooperationen 			mit </a:t>
            </a:r>
            <a:r>
              <a:rPr lang="de-CH" sz="1800" dirty="0" err="1">
                <a:solidFill>
                  <a:srgbClr val="7030A0"/>
                </a:solidFill>
              </a:rPr>
              <a:t>Relocationpartnern</a:t>
            </a:r>
            <a:r>
              <a:rPr lang="de-CH" sz="1800" dirty="0">
                <a:solidFill>
                  <a:srgbClr val="7030A0"/>
                </a:solidFill>
              </a:rPr>
              <a:t> in der Schweiz. </a:t>
            </a:r>
          </a:p>
          <a:p>
            <a:pPr marL="0" indent="0">
              <a:buNone/>
            </a:pPr>
            <a:endParaRPr lang="de-CH" sz="1800" dirty="0" smtClean="0">
              <a:solidFill>
                <a:srgbClr val="7030A0"/>
              </a:solidFill>
            </a:endParaRPr>
          </a:p>
        </p:txBody>
      </p:sp>
    </p:spTree>
    <p:extLst>
      <p:ext uri="{BB962C8B-B14F-4D97-AF65-F5344CB8AC3E}">
        <p14:creationId xmlns:p14="http://schemas.microsoft.com/office/powerpoint/2010/main" val="3023415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7730" y="339060"/>
            <a:ext cx="8229600" cy="850106"/>
          </a:xfrm>
        </p:spPr>
        <p:txBody>
          <a:bodyPr>
            <a:normAutofit/>
          </a:bodyPr>
          <a:lstStyle/>
          <a:p>
            <a:pPr algn="l"/>
            <a:r>
              <a:rPr lang="en-US" sz="3200" b="1" dirty="0" smtClean="0">
                <a:solidFill>
                  <a:srgbClr val="7030A0"/>
                </a:solidFill>
              </a:rPr>
              <a:t>Destination &amp; Welcome Services </a:t>
            </a:r>
            <a:endParaRPr lang="en-US" sz="3200" b="1" dirty="0">
              <a:solidFill>
                <a:srgbClr val="7030A0"/>
              </a:solidFill>
            </a:endParaRPr>
          </a:p>
        </p:txBody>
      </p:sp>
      <p:sp>
        <p:nvSpPr>
          <p:cNvPr id="6" name="Textfeld 5"/>
          <p:cNvSpPr txBox="1"/>
          <p:nvPr/>
        </p:nvSpPr>
        <p:spPr>
          <a:xfrm>
            <a:off x="448496" y="1196752"/>
            <a:ext cx="8257219" cy="923330"/>
          </a:xfrm>
          <a:prstGeom prst="rect">
            <a:avLst/>
          </a:prstGeom>
          <a:noFill/>
        </p:spPr>
        <p:txBody>
          <a:bodyPr wrap="square" rtlCol="0">
            <a:spAutoFit/>
          </a:bodyPr>
          <a:lstStyle/>
          <a:p>
            <a:r>
              <a:rPr lang="de-CH" dirty="0">
                <a:solidFill>
                  <a:srgbClr val="7030A0"/>
                </a:solidFill>
              </a:rPr>
              <a:t>Wir bieten verschiedenste Dienstleistungen und </a:t>
            </a:r>
            <a:r>
              <a:rPr lang="de-CH" dirty="0" smtClean="0">
                <a:solidFill>
                  <a:srgbClr val="7030A0"/>
                </a:solidFill>
              </a:rPr>
              <a:t>Angebotspakete an, </a:t>
            </a:r>
            <a:r>
              <a:rPr lang="de-CH" dirty="0">
                <a:solidFill>
                  <a:srgbClr val="7030A0"/>
                </a:solidFill>
              </a:rPr>
              <a:t>von </a:t>
            </a:r>
            <a:r>
              <a:rPr lang="de-CH" dirty="0" smtClean="0">
                <a:solidFill>
                  <a:srgbClr val="7030A0"/>
                </a:solidFill>
              </a:rPr>
              <a:t>Orientierungs-rundgängen </a:t>
            </a:r>
            <a:r>
              <a:rPr lang="de-CH" dirty="0">
                <a:solidFill>
                  <a:srgbClr val="7030A0"/>
                </a:solidFill>
              </a:rPr>
              <a:t>und Informationen zur Eingewöhnung bis hin zu umfassenden Angeboten für Familie und Partner. </a:t>
            </a:r>
            <a:endParaRPr lang="de-CH" dirty="0" smtClean="0">
              <a:solidFill>
                <a:srgbClr val="7030A0"/>
              </a:solidFill>
            </a:endParaRPr>
          </a:p>
        </p:txBody>
      </p:sp>
      <p:grpSp>
        <p:nvGrpSpPr>
          <p:cNvPr id="44" name="Gruppieren 43"/>
          <p:cNvGrpSpPr/>
          <p:nvPr/>
        </p:nvGrpSpPr>
        <p:grpSpPr>
          <a:xfrm>
            <a:off x="2094174" y="2229839"/>
            <a:ext cx="1335440" cy="772031"/>
            <a:chOff x="2108081" y="1364108"/>
            <a:chExt cx="1296144" cy="736202"/>
          </a:xfrm>
        </p:grpSpPr>
        <p:sp>
          <p:nvSpPr>
            <p:cNvPr id="57" name="Abgerundetes Rechteck 56"/>
            <p:cNvSpPr/>
            <p:nvPr/>
          </p:nvSpPr>
          <p:spPr>
            <a:xfrm>
              <a:off x="2108081" y="1364108"/>
              <a:ext cx="1296144" cy="73620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rgbClr val="7030A0"/>
                </a:solidFill>
              </a:endParaRPr>
            </a:p>
          </p:txBody>
        </p:sp>
        <p:sp>
          <p:nvSpPr>
            <p:cNvPr id="58" name="Textfeld 57"/>
            <p:cNvSpPr txBox="1"/>
            <p:nvPr/>
          </p:nvSpPr>
          <p:spPr>
            <a:xfrm>
              <a:off x="2147856" y="1404432"/>
              <a:ext cx="1236883" cy="557637"/>
            </a:xfrm>
            <a:prstGeom prst="rect">
              <a:avLst/>
            </a:prstGeom>
            <a:noFill/>
          </p:spPr>
          <p:txBody>
            <a:bodyPr wrap="square" rtlCol="0">
              <a:spAutoFit/>
            </a:bodyPr>
            <a:lstStyle/>
            <a:p>
              <a:pPr algn="ctr"/>
              <a:r>
                <a:rPr lang="en-US" sz="1600" dirty="0" smtClean="0">
                  <a:solidFill>
                    <a:srgbClr val="7030A0"/>
                  </a:solidFill>
                </a:rPr>
                <a:t>Arrival Services</a:t>
              </a:r>
            </a:p>
          </p:txBody>
        </p:sp>
      </p:grpSp>
      <p:grpSp>
        <p:nvGrpSpPr>
          <p:cNvPr id="45" name="Gruppieren 44"/>
          <p:cNvGrpSpPr/>
          <p:nvPr/>
        </p:nvGrpSpPr>
        <p:grpSpPr>
          <a:xfrm>
            <a:off x="3517209" y="2229840"/>
            <a:ext cx="1511899" cy="772031"/>
            <a:chOff x="3586030" y="1644611"/>
            <a:chExt cx="1512168" cy="1374064"/>
          </a:xfrm>
        </p:grpSpPr>
        <p:sp>
          <p:nvSpPr>
            <p:cNvPr id="55" name="Abgerundetes Rechteck 54"/>
            <p:cNvSpPr/>
            <p:nvPr/>
          </p:nvSpPr>
          <p:spPr>
            <a:xfrm>
              <a:off x="3586030" y="1644611"/>
              <a:ext cx="1512168" cy="137406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rgbClr val="7030A0"/>
                </a:solidFill>
              </a:endParaRPr>
            </a:p>
          </p:txBody>
        </p:sp>
        <p:sp>
          <p:nvSpPr>
            <p:cNvPr id="56" name="Textfeld 55"/>
            <p:cNvSpPr txBox="1"/>
            <p:nvPr/>
          </p:nvSpPr>
          <p:spPr>
            <a:xfrm>
              <a:off x="3730046" y="1986358"/>
              <a:ext cx="1368152" cy="602562"/>
            </a:xfrm>
            <a:prstGeom prst="rect">
              <a:avLst/>
            </a:prstGeom>
            <a:noFill/>
          </p:spPr>
          <p:txBody>
            <a:bodyPr wrap="square" rtlCol="0">
              <a:spAutoFit/>
            </a:bodyPr>
            <a:lstStyle/>
            <a:p>
              <a:r>
                <a:rPr lang="en-US" sz="1600" dirty="0" smtClean="0">
                  <a:solidFill>
                    <a:srgbClr val="7030A0"/>
                  </a:solidFill>
                </a:rPr>
                <a:t>Immigration</a:t>
              </a:r>
            </a:p>
          </p:txBody>
        </p:sp>
      </p:grpSp>
      <p:grpSp>
        <p:nvGrpSpPr>
          <p:cNvPr id="46" name="Gruppieren 45"/>
          <p:cNvGrpSpPr/>
          <p:nvPr/>
        </p:nvGrpSpPr>
        <p:grpSpPr>
          <a:xfrm>
            <a:off x="5111805" y="2232600"/>
            <a:ext cx="1446164" cy="830997"/>
            <a:chOff x="5502324" y="1591840"/>
            <a:chExt cx="1584176" cy="1443047"/>
          </a:xfrm>
        </p:grpSpPr>
        <p:sp>
          <p:nvSpPr>
            <p:cNvPr id="53" name="Abgerundetes Rechteck 52"/>
            <p:cNvSpPr/>
            <p:nvPr/>
          </p:nvSpPr>
          <p:spPr>
            <a:xfrm>
              <a:off x="5502324" y="1591840"/>
              <a:ext cx="1584176" cy="134065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rgbClr val="7030A0"/>
                </a:solidFill>
              </a:endParaRPr>
            </a:p>
          </p:txBody>
        </p:sp>
        <p:sp>
          <p:nvSpPr>
            <p:cNvPr id="54" name="Textfeld 53"/>
            <p:cNvSpPr txBox="1"/>
            <p:nvPr/>
          </p:nvSpPr>
          <p:spPr>
            <a:xfrm>
              <a:off x="5601465" y="1591840"/>
              <a:ext cx="1440160" cy="1443047"/>
            </a:xfrm>
            <a:prstGeom prst="rect">
              <a:avLst/>
            </a:prstGeom>
            <a:noFill/>
          </p:spPr>
          <p:txBody>
            <a:bodyPr wrap="square" rtlCol="0">
              <a:spAutoFit/>
            </a:bodyPr>
            <a:lstStyle/>
            <a:p>
              <a:pPr algn="ctr"/>
              <a:r>
                <a:rPr lang="en-US" sz="1600" dirty="0" smtClean="0">
                  <a:solidFill>
                    <a:srgbClr val="7030A0"/>
                  </a:solidFill>
                </a:rPr>
                <a:t>Guide Welcome to Basel</a:t>
              </a:r>
            </a:p>
          </p:txBody>
        </p:sp>
      </p:grpSp>
      <p:grpSp>
        <p:nvGrpSpPr>
          <p:cNvPr id="47" name="Gruppieren 46"/>
          <p:cNvGrpSpPr/>
          <p:nvPr/>
        </p:nvGrpSpPr>
        <p:grpSpPr>
          <a:xfrm>
            <a:off x="6653365" y="2232600"/>
            <a:ext cx="1334547" cy="768906"/>
            <a:chOff x="7283876" y="1565034"/>
            <a:chExt cx="1461906" cy="1425785"/>
          </a:xfrm>
        </p:grpSpPr>
        <p:sp>
          <p:nvSpPr>
            <p:cNvPr id="51" name="Abgerundetes Rechteck 50"/>
            <p:cNvSpPr/>
            <p:nvPr/>
          </p:nvSpPr>
          <p:spPr>
            <a:xfrm>
              <a:off x="7283876" y="1565034"/>
              <a:ext cx="1407057" cy="142578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rgbClr val="7030A0"/>
                </a:solidFill>
              </a:endParaRPr>
            </a:p>
          </p:txBody>
        </p:sp>
        <p:sp>
          <p:nvSpPr>
            <p:cNvPr id="52" name="Textfeld 51"/>
            <p:cNvSpPr txBox="1"/>
            <p:nvPr/>
          </p:nvSpPr>
          <p:spPr>
            <a:xfrm>
              <a:off x="7360785" y="1793317"/>
              <a:ext cx="1384997" cy="1084350"/>
            </a:xfrm>
            <a:prstGeom prst="rect">
              <a:avLst/>
            </a:prstGeom>
            <a:noFill/>
          </p:spPr>
          <p:txBody>
            <a:bodyPr wrap="square" rtlCol="0">
              <a:spAutoFit/>
            </a:bodyPr>
            <a:lstStyle/>
            <a:p>
              <a:r>
                <a:rPr lang="en-US" sz="1600" dirty="0" smtClean="0">
                  <a:solidFill>
                    <a:srgbClr val="7030A0"/>
                  </a:solidFill>
                </a:rPr>
                <a:t>Temporary Housing</a:t>
              </a:r>
            </a:p>
          </p:txBody>
        </p:sp>
      </p:grpSp>
      <p:grpSp>
        <p:nvGrpSpPr>
          <p:cNvPr id="48" name="Gruppieren 47"/>
          <p:cNvGrpSpPr/>
          <p:nvPr/>
        </p:nvGrpSpPr>
        <p:grpSpPr>
          <a:xfrm>
            <a:off x="543123" y="2229838"/>
            <a:ext cx="1457681" cy="891174"/>
            <a:chOff x="2098937" y="1719552"/>
            <a:chExt cx="1300812" cy="856607"/>
          </a:xfrm>
        </p:grpSpPr>
        <p:sp>
          <p:nvSpPr>
            <p:cNvPr id="49" name="Abgerundetes Rechteck 48"/>
            <p:cNvSpPr/>
            <p:nvPr/>
          </p:nvSpPr>
          <p:spPr>
            <a:xfrm>
              <a:off x="2103605" y="1719552"/>
              <a:ext cx="1296144" cy="73552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rgbClr val="7030A0"/>
                </a:solidFill>
              </a:endParaRPr>
            </a:p>
          </p:txBody>
        </p:sp>
        <p:sp>
          <p:nvSpPr>
            <p:cNvPr id="50" name="Textfeld 49"/>
            <p:cNvSpPr txBox="1"/>
            <p:nvPr/>
          </p:nvSpPr>
          <p:spPr>
            <a:xfrm>
              <a:off x="2098937" y="1777394"/>
              <a:ext cx="1296144" cy="798765"/>
            </a:xfrm>
            <a:prstGeom prst="rect">
              <a:avLst/>
            </a:prstGeom>
            <a:noFill/>
          </p:spPr>
          <p:txBody>
            <a:bodyPr wrap="square" rtlCol="0">
              <a:spAutoFit/>
            </a:bodyPr>
            <a:lstStyle/>
            <a:p>
              <a:pPr algn="ctr"/>
              <a:r>
                <a:rPr lang="en-US" sz="1600" dirty="0" smtClean="0">
                  <a:solidFill>
                    <a:srgbClr val="7030A0"/>
                  </a:solidFill>
                </a:rPr>
                <a:t>Orientation Tour</a:t>
              </a:r>
              <a:br>
                <a:rPr lang="en-US" sz="1600" dirty="0" smtClean="0">
                  <a:solidFill>
                    <a:srgbClr val="7030A0"/>
                  </a:solidFill>
                </a:rPr>
              </a:br>
              <a:endParaRPr lang="en-US" sz="1600" dirty="0" smtClean="0">
                <a:solidFill>
                  <a:srgbClr val="7030A0"/>
                </a:solidFill>
              </a:endParaRPr>
            </a:p>
          </p:txBody>
        </p:sp>
      </p:grpSp>
      <p:grpSp>
        <p:nvGrpSpPr>
          <p:cNvPr id="127" name="Gruppieren 126"/>
          <p:cNvGrpSpPr/>
          <p:nvPr/>
        </p:nvGrpSpPr>
        <p:grpSpPr>
          <a:xfrm>
            <a:off x="2092145" y="3138074"/>
            <a:ext cx="1388259" cy="772030"/>
            <a:chOff x="2108081" y="1364108"/>
            <a:chExt cx="1347409" cy="736202"/>
          </a:xfrm>
        </p:grpSpPr>
        <p:sp>
          <p:nvSpPr>
            <p:cNvPr id="140" name="Abgerundetes Rechteck 139"/>
            <p:cNvSpPr/>
            <p:nvPr/>
          </p:nvSpPr>
          <p:spPr>
            <a:xfrm>
              <a:off x="2108081" y="1364108"/>
              <a:ext cx="1296144" cy="73620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rgbClr val="7030A0"/>
                </a:solidFill>
              </a:endParaRPr>
            </a:p>
          </p:txBody>
        </p:sp>
        <p:sp>
          <p:nvSpPr>
            <p:cNvPr id="141" name="Textfeld 140"/>
            <p:cNvSpPr txBox="1"/>
            <p:nvPr/>
          </p:nvSpPr>
          <p:spPr>
            <a:xfrm>
              <a:off x="2218607" y="1565689"/>
              <a:ext cx="1236883" cy="322843"/>
            </a:xfrm>
            <a:prstGeom prst="rect">
              <a:avLst/>
            </a:prstGeom>
            <a:noFill/>
          </p:spPr>
          <p:txBody>
            <a:bodyPr wrap="square" rtlCol="0">
              <a:spAutoFit/>
            </a:bodyPr>
            <a:lstStyle/>
            <a:p>
              <a:r>
                <a:rPr lang="en-US" sz="1600" dirty="0" smtClean="0">
                  <a:solidFill>
                    <a:srgbClr val="7030A0"/>
                  </a:solidFill>
                </a:rPr>
                <a:t>Schooling</a:t>
              </a:r>
            </a:p>
          </p:txBody>
        </p:sp>
      </p:grpSp>
      <p:grpSp>
        <p:nvGrpSpPr>
          <p:cNvPr id="128" name="Gruppieren 127"/>
          <p:cNvGrpSpPr/>
          <p:nvPr/>
        </p:nvGrpSpPr>
        <p:grpSpPr>
          <a:xfrm>
            <a:off x="3515180" y="3138075"/>
            <a:ext cx="1546205" cy="839164"/>
            <a:chOff x="3586030" y="1644611"/>
            <a:chExt cx="1546480" cy="1493550"/>
          </a:xfrm>
        </p:grpSpPr>
        <p:sp>
          <p:nvSpPr>
            <p:cNvPr id="138" name="Abgerundetes Rechteck 137"/>
            <p:cNvSpPr/>
            <p:nvPr/>
          </p:nvSpPr>
          <p:spPr>
            <a:xfrm>
              <a:off x="3586030" y="1644611"/>
              <a:ext cx="1512168" cy="137406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rgbClr val="7030A0"/>
                </a:solidFill>
              </a:endParaRPr>
            </a:p>
          </p:txBody>
        </p:sp>
        <p:sp>
          <p:nvSpPr>
            <p:cNvPr id="139" name="Textfeld 138"/>
            <p:cNvSpPr txBox="1"/>
            <p:nvPr/>
          </p:nvSpPr>
          <p:spPr>
            <a:xfrm>
              <a:off x="3764358" y="1659147"/>
              <a:ext cx="1368152" cy="1479014"/>
            </a:xfrm>
            <a:prstGeom prst="rect">
              <a:avLst/>
            </a:prstGeom>
            <a:noFill/>
          </p:spPr>
          <p:txBody>
            <a:bodyPr wrap="square" rtlCol="0">
              <a:spAutoFit/>
            </a:bodyPr>
            <a:lstStyle/>
            <a:p>
              <a:r>
                <a:rPr lang="en-US" sz="1600" dirty="0" smtClean="0">
                  <a:solidFill>
                    <a:srgbClr val="7030A0"/>
                  </a:solidFill>
                </a:rPr>
                <a:t>Daycare &amp; After school Care</a:t>
              </a:r>
            </a:p>
          </p:txBody>
        </p:sp>
      </p:grpSp>
      <p:grpSp>
        <p:nvGrpSpPr>
          <p:cNvPr id="129" name="Gruppieren 128"/>
          <p:cNvGrpSpPr/>
          <p:nvPr/>
        </p:nvGrpSpPr>
        <p:grpSpPr>
          <a:xfrm>
            <a:off x="5109773" y="3140835"/>
            <a:ext cx="1446164" cy="772030"/>
            <a:chOff x="5502324" y="1591840"/>
            <a:chExt cx="1584176" cy="1340651"/>
          </a:xfrm>
        </p:grpSpPr>
        <p:sp>
          <p:nvSpPr>
            <p:cNvPr id="136" name="Abgerundetes Rechteck 135"/>
            <p:cNvSpPr/>
            <p:nvPr/>
          </p:nvSpPr>
          <p:spPr>
            <a:xfrm>
              <a:off x="5502324" y="1591840"/>
              <a:ext cx="1584176" cy="134065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rgbClr val="7030A0"/>
                </a:solidFill>
              </a:endParaRPr>
            </a:p>
          </p:txBody>
        </p:sp>
        <p:sp>
          <p:nvSpPr>
            <p:cNvPr id="137" name="Textfeld 136"/>
            <p:cNvSpPr txBox="1"/>
            <p:nvPr/>
          </p:nvSpPr>
          <p:spPr>
            <a:xfrm>
              <a:off x="5756549" y="1974986"/>
              <a:ext cx="1207558" cy="587908"/>
            </a:xfrm>
            <a:prstGeom prst="rect">
              <a:avLst/>
            </a:prstGeom>
            <a:noFill/>
          </p:spPr>
          <p:txBody>
            <a:bodyPr wrap="square" rtlCol="0">
              <a:spAutoFit/>
            </a:bodyPr>
            <a:lstStyle/>
            <a:p>
              <a:r>
                <a:rPr lang="en-US" sz="1600" dirty="0" smtClean="0">
                  <a:solidFill>
                    <a:srgbClr val="7030A0"/>
                  </a:solidFill>
                </a:rPr>
                <a:t>Moving</a:t>
              </a:r>
            </a:p>
          </p:txBody>
        </p:sp>
      </p:grpSp>
      <p:grpSp>
        <p:nvGrpSpPr>
          <p:cNvPr id="130" name="Gruppieren 129"/>
          <p:cNvGrpSpPr/>
          <p:nvPr/>
        </p:nvGrpSpPr>
        <p:grpSpPr>
          <a:xfrm>
            <a:off x="6651337" y="3140835"/>
            <a:ext cx="1284476" cy="768905"/>
            <a:chOff x="7283876" y="1565034"/>
            <a:chExt cx="1407057" cy="1425785"/>
          </a:xfrm>
        </p:grpSpPr>
        <p:sp>
          <p:nvSpPr>
            <p:cNvPr id="134" name="Abgerundetes Rechteck 133"/>
            <p:cNvSpPr/>
            <p:nvPr/>
          </p:nvSpPr>
          <p:spPr>
            <a:xfrm>
              <a:off x="7283876" y="1565034"/>
              <a:ext cx="1407057" cy="142578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rgbClr val="7030A0"/>
                </a:solidFill>
              </a:endParaRPr>
            </a:p>
          </p:txBody>
        </p:sp>
        <p:sp>
          <p:nvSpPr>
            <p:cNvPr id="135" name="Textfeld 134"/>
            <p:cNvSpPr txBox="1"/>
            <p:nvPr/>
          </p:nvSpPr>
          <p:spPr>
            <a:xfrm>
              <a:off x="7371813" y="1997523"/>
              <a:ext cx="1297081" cy="627783"/>
            </a:xfrm>
            <a:prstGeom prst="rect">
              <a:avLst/>
            </a:prstGeom>
            <a:noFill/>
          </p:spPr>
          <p:txBody>
            <a:bodyPr wrap="square" rtlCol="0">
              <a:spAutoFit/>
            </a:bodyPr>
            <a:lstStyle/>
            <a:p>
              <a:r>
                <a:rPr lang="en-US" sz="1600" dirty="0" smtClean="0">
                  <a:solidFill>
                    <a:srgbClr val="7030A0"/>
                  </a:solidFill>
                </a:rPr>
                <a:t>Registration</a:t>
              </a:r>
            </a:p>
          </p:txBody>
        </p:sp>
      </p:grpSp>
      <p:grpSp>
        <p:nvGrpSpPr>
          <p:cNvPr id="131" name="Gruppieren 130"/>
          <p:cNvGrpSpPr/>
          <p:nvPr/>
        </p:nvGrpSpPr>
        <p:grpSpPr>
          <a:xfrm>
            <a:off x="546324" y="3138074"/>
            <a:ext cx="1452451" cy="765203"/>
            <a:chOff x="2103605" y="1719552"/>
            <a:chExt cx="1296144" cy="735523"/>
          </a:xfrm>
        </p:grpSpPr>
        <p:sp>
          <p:nvSpPr>
            <p:cNvPr id="132" name="Abgerundetes Rechteck 131"/>
            <p:cNvSpPr/>
            <p:nvPr/>
          </p:nvSpPr>
          <p:spPr>
            <a:xfrm>
              <a:off x="2103605" y="1719552"/>
              <a:ext cx="1296144" cy="73552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rgbClr val="7030A0"/>
                </a:solidFill>
              </a:endParaRPr>
            </a:p>
          </p:txBody>
        </p:sp>
        <p:sp>
          <p:nvSpPr>
            <p:cNvPr id="133" name="Textfeld 132"/>
            <p:cNvSpPr txBox="1"/>
            <p:nvPr/>
          </p:nvSpPr>
          <p:spPr>
            <a:xfrm>
              <a:off x="2226079" y="1946394"/>
              <a:ext cx="1145489" cy="325423"/>
            </a:xfrm>
            <a:prstGeom prst="rect">
              <a:avLst/>
            </a:prstGeom>
            <a:noFill/>
          </p:spPr>
          <p:txBody>
            <a:bodyPr wrap="square" rtlCol="0">
              <a:spAutoFit/>
            </a:bodyPr>
            <a:lstStyle/>
            <a:p>
              <a:r>
                <a:rPr lang="en-US" sz="1600" dirty="0" smtClean="0">
                  <a:solidFill>
                    <a:srgbClr val="7030A0"/>
                  </a:solidFill>
                </a:rPr>
                <a:t>Home Search</a:t>
              </a:r>
            </a:p>
          </p:txBody>
        </p:sp>
      </p:grpSp>
      <p:grpSp>
        <p:nvGrpSpPr>
          <p:cNvPr id="143" name="Gruppieren 142"/>
          <p:cNvGrpSpPr/>
          <p:nvPr/>
        </p:nvGrpSpPr>
        <p:grpSpPr>
          <a:xfrm>
            <a:off x="2112156" y="4979735"/>
            <a:ext cx="1335440" cy="772030"/>
            <a:chOff x="2108081" y="1364108"/>
            <a:chExt cx="1296144" cy="736202"/>
          </a:xfrm>
        </p:grpSpPr>
        <p:sp>
          <p:nvSpPr>
            <p:cNvPr id="156" name="Abgerundetes Rechteck 155"/>
            <p:cNvSpPr/>
            <p:nvPr/>
          </p:nvSpPr>
          <p:spPr>
            <a:xfrm>
              <a:off x="2108081" y="1364108"/>
              <a:ext cx="1296144" cy="73620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rgbClr val="7030A0"/>
                </a:solidFill>
              </a:endParaRPr>
            </a:p>
          </p:txBody>
        </p:sp>
        <p:sp>
          <p:nvSpPr>
            <p:cNvPr id="157" name="Textfeld 156"/>
            <p:cNvSpPr txBox="1"/>
            <p:nvPr/>
          </p:nvSpPr>
          <p:spPr>
            <a:xfrm>
              <a:off x="2123105" y="1453391"/>
              <a:ext cx="1236883" cy="557637"/>
            </a:xfrm>
            <a:prstGeom prst="rect">
              <a:avLst/>
            </a:prstGeom>
            <a:noFill/>
          </p:spPr>
          <p:txBody>
            <a:bodyPr wrap="square" rtlCol="0">
              <a:spAutoFit/>
            </a:bodyPr>
            <a:lstStyle/>
            <a:p>
              <a:pPr algn="ctr"/>
              <a:r>
                <a:rPr lang="en-US" sz="1600" dirty="0" smtClean="0">
                  <a:solidFill>
                    <a:srgbClr val="7030A0"/>
                  </a:solidFill>
                </a:rPr>
                <a:t>Group Moves</a:t>
              </a:r>
            </a:p>
          </p:txBody>
        </p:sp>
      </p:grpSp>
      <p:grpSp>
        <p:nvGrpSpPr>
          <p:cNvPr id="144" name="Gruppieren 143"/>
          <p:cNvGrpSpPr/>
          <p:nvPr/>
        </p:nvGrpSpPr>
        <p:grpSpPr>
          <a:xfrm>
            <a:off x="3535191" y="4979736"/>
            <a:ext cx="1511899" cy="772030"/>
            <a:chOff x="3586030" y="1644611"/>
            <a:chExt cx="1512168" cy="1374064"/>
          </a:xfrm>
        </p:grpSpPr>
        <p:sp>
          <p:nvSpPr>
            <p:cNvPr id="154" name="Abgerundetes Rechteck 153"/>
            <p:cNvSpPr/>
            <p:nvPr/>
          </p:nvSpPr>
          <p:spPr>
            <a:xfrm>
              <a:off x="3586030" y="1644611"/>
              <a:ext cx="1512168" cy="137406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rgbClr val="7030A0"/>
                </a:solidFill>
              </a:endParaRPr>
            </a:p>
          </p:txBody>
        </p:sp>
        <p:sp>
          <p:nvSpPr>
            <p:cNvPr id="155" name="Textfeld 154"/>
            <p:cNvSpPr txBox="1"/>
            <p:nvPr/>
          </p:nvSpPr>
          <p:spPr>
            <a:xfrm>
              <a:off x="3658037" y="1801732"/>
              <a:ext cx="1368152" cy="1040786"/>
            </a:xfrm>
            <a:prstGeom prst="rect">
              <a:avLst/>
            </a:prstGeom>
            <a:noFill/>
          </p:spPr>
          <p:txBody>
            <a:bodyPr wrap="square" rtlCol="0">
              <a:spAutoFit/>
            </a:bodyPr>
            <a:lstStyle/>
            <a:p>
              <a:pPr algn="ctr"/>
              <a:r>
                <a:rPr lang="en-US" sz="1600" dirty="0" smtClean="0">
                  <a:solidFill>
                    <a:srgbClr val="7030A0"/>
                  </a:solidFill>
                </a:rPr>
                <a:t>Job Career Services</a:t>
              </a:r>
            </a:p>
          </p:txBody>
        </p:sp>
      </p:grpSp>
      <p:grpSp>
        <p:nvGrpSpPr>
          <p:cNvPr id="145" name="Gruppieren 144"/>
          <p:cNvGrpSpPr/>
          <p:nvPr/>
        </p:nvGrpSpPr>
        <p:grpSpPr>
          <a:xfrm>
            <a:off x="5129787" y="4982496"/>
            <a:ext cx="1446165" cy="772030"/>
            <a:chOff x="5502324" y="1591840"/>
            <a:chExt cx="1584176" cy="1340651"/>
          </a:xfrm>
        </p:grpSpPr>
        <p:sp>
          <p:nvSpPr>
            <p:cNvPr id="152" name="Abgerundetes Rechteck 151"/>
            <p:cNvSpPr/>
            <p:nvPr/>
          </p:nvSpPr>
          <p:spPr>
            <a:xfrm>
              <a:off x="5502324" y="1591840"/>
              <a:ext cx="1584176" cy="134065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rgbClr val="7030A0"/>
                </a:solidFill>
              </a:endParaRPr>
            </a:p>
          </p:txBody>
        </p:sp>
        <p:sp>
          <p:nvSpPr>
            <p:cNvPr id="153" name="Textfeld 152"/>
            <p:cNvSpPr txBox="1"/>
            <p:nvPr/>
          </p:nvSpPr>
          <p:spPr>
            <a:xfrm>
              <a:off x="5601465" y="1706701"/>
              <a:ext cx="1440160" cy="1015478"/>
            </a:xfrm>
            <a:prstGeom prst="rect">
              <a:avLst/>
            </a:prstGeom>
            <a:noFill/>
          </p:spPr>
          <p:txBody>
            <a:bodyPr wrap="square" rtlCol="0">
              <a:spAutoFit/>
            </a:bodyPr>
            <a:lstStyle/>
            <a:p>
              <a:pPr algn="ctr"/>
              <a:r>
                <a:rPr lang="en-US" sz="1600" dirty="0" smtClean="0">
                  <a:solidFill>
                    <a:srgbClr val="7030A0"/>
                  </a:solidFill>
                </a:rPr>
                <a:t>Let’s Connect Events</a:t>
              </a:r>
            </a:p>
          </p:txBody>
        </p:sp>
      </p:grpSp>
      <p:grpSp>
        <p:nvGrpSpPr>
          <p:cNvPr id="146" name="Gruppieren 145"/>
          <p:cNvGrpSpPr/>
          <p:nvPr/>
        </p:nvGrpSpPr>
        <p:grpSpPr>
          <a:xfrm>
            <a:off x="6671348" y="4982496"/>
            <a:ext cx="1284476" cy="768905"/>
            <a:chOff x="7283876" y="1565034"/>
            <a:chExt cx="1407057" cy="1425785"/>
          </a:xfrm>
        </p:grpSpPr>
        <p:sp>
          <p:nvSpPr>
            <p:cNvPr id="150" name="Abgerundetes Rechteck 149"/>
            <p:cNvSpPr/>
            <p:nvPr/>
          </p:nvSpPr>
          <p:spPr>
            <a:xfrm>
              <a:off x="7283876" y="1565034"/>
              <a:ext cx="1407057" cy="142578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rgbClr val="7030A0"/>
                </a:solidFill>
              </a:endParaRPr>
            </a:p>
          </p:txBody>
        </p:sp>
        <p:sp>
          <p:nvSpPr>
            <p:cNvPr id="151" name="Textfeld 150"/>
            <p:cNvSpPr txBox="1"/>
            <p:nvPr/>
          </p:nvSpPr>
          <p:spPr>
            <a:xfrm>
              <a:off x="7393852" y="1915692"/>
              <a:ext cx="1297081" cy="627783"/>
            </a:xfrm>
            <a:prstGeom prst="rect">
              <a:avLst/>
            </a:prstGeom>
            <a:noFill/>
          </p:spPr>
          <p:txBody>
            <a:bodyPr wrap="square" rtlCol="0">
              <a:spAutoFit/>
            </a:bodyPr>
            <a:lstStyle/>
            <a:p>
              <a:r>
                <a:rPr lang="en-US" sz="1600" dirty="0" smtClean="0">
                  <a:solidFill>
                    <a:srgbClr val="7030A0"/>
                  </a:solidFill>
                </a:rPr>
                <a:t>Departure</a:t>
              </a:r>
            </a:p>
          </p:txBody>
        </p:sp>
      </p:grpSp>
      <p:grpSp>
        <p:nvGrpSpPr>
          <p:cNvPr id="147" name="Gruppieren 146"/>
          <p:cNvGrpSpPr/>
          <p:nvPr/>
        </p:nvGrpSpPr>
        <p:grpSpPr>
          <a:xfrm>
            <a:off x="566336" y="4979735"/>
            <a:ext cx="1452451" cy="765203"/>
            <a:chOff x="2103605" y="1719552"/>
            <a:chExt cx="1296144" cy="735523"/>
          </a:xfrm>
        </p:grpSpPr>
        <p:sp>
          <p:nvSpPr>
            <p:cNvPr id="148" name="Abgerundetes Rechteck 147"/>
            <p:cNvSpPr/>
            <p:nvPr/>
          </p:nvSpPr>
          <p:spPr>
            <a:xfrm>
              <a:off x="2103605" y="1719552"/>
              <a:ext cx="1296144" cy="73552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rgbClr val="7030A0"/>
                </a:solidFill>
              </a:endParaRPr>
            </a:p>
          </p:txBody>
        </p:sp>
        <p:sp>
          <p:nvSpPr>
            <p:cNvPr id="149" name="Textfeld 148"/>
            <p:cNvSpPr txBox="1"/>
            <p:nvPr/>
          </p:nvSpPr>
          <p:spPr>
            <a:xfrm>
              <a:off x="2230806" y="1785784"/>
              <a:ext cx="1168943" cy="562093"/>
            </a:xfrm>
            <a:prstGeom prst="rect">
              <a:avLst/>
            </a:prstGeom>
            <a:noFill/>
          </p:spPr>
          <p:txBody>
            <a:bodyPr wrap="square" rtlCol="0">
              <a:spAutoFit/>
            </a:bodyPr>
            <a:lstStyle/>
            <a:p>
              <a:r>
                <a:rPr lang="en-US" sz="1600" dirty="0" smtClean="0">
                  <a:solidFill>
                    <a:srgbClr val="7030A0"/>
                  </a:solidFill>
                </a:rPr>
                <a:t>Executive &amp; VIP Services</a:t>
              </a:r>
              <a:endParaRPr lang="en-US" sz="1600" dirty="0">
                <a:solidFill>
                  <a:srgbClr val="7030A0"/>
                </a:solidFill>
              </a:endParaRPr>
            </a:p>
          </p:txBody>
        </p:sp>
      </p:grpSp>
      <p:grpSp>
        <p:nvGrpSpPr>
          <p:cNvPr id="159" name="Gruppieren 158"/>
          <p:cNvGrpSpPr/>
          <p:nvPr/>
        </p:nvGrpSpPr>
        <p:grpSpPr>
          <a:xfrm>
            <a:off x="2097107" y="4064583"/>
            <a:ext cx="1335440" cy="772031"/>
            <a:chOff x="2108081" y="1364108"/>
            <a:chExt cx="1296144" cy="736202"/>
          </a:xfrm>
        </p:grpSpPr>
        <p:sp>
          <p:nvSpPr>
            <p:cNvPr id="172" name="Abgerundetes Rechteck 171"/>
            <p:cNvSpPr/>
            <p:nvPr/>
          </p:nvSpPr>
          <p:spPr>
            <a:xfrm>
              <a:off x="2108081" y="1364108"/>
              <a:ext cx="1296144" cy="73620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rgbClr val="7030A0"/>
                </a:solidFill>
              </a:endParaRPr>
            </a:p>
          </p:txBody>
        </p:sp>
        <p:sp>
          <p:nvSpPr>
            <p:cNvPr id="173" name="Textfeld 172"/>
            <p:cNvSpPr txBox="1"/>
            <p:nvPr/>
          </p:nvSpPr>
          <p:spPr>
            <a:xfrm>
              <a:off x="2151714" y="1573421"/>
              <a:ext cx="1236883" cy="322842"/>
            </a:xfrm>
            <a:prstGeom prst="rect">
              <a:avLst/>
            </a:prstGeom>
            <a:noFill/>
          </p:spPr>
          <p:txBody>
            <a:bodyPr wrap="square" rtlCol="0">
              <a:spAutoFit/>
            </a:bodyPr>
            <a:lstStyle/>
            <a:p>
              <a:r>
                <a:rPr lang="en-US" sz="1600" dirty="0" smtClean="0">
                  <a:solidFill>
                    <a:srgbClr val="7030A0"/>
                  </a:solidFill>
                </a:rPr>
                <a:t>Insurance</a:t>
              </a:r>
              <a:endParaRPr lang="en-US" sz="1600" dirty="0">
                <a:solidFill>
                  <a:srgbClr val="7030A0"/>
                </a:solidFill>
              </a:endParaRPr>
            </a:p>
          </p:txBody>
        </p:sp>
      </p:grpSp>
      <p:grpSp>
        <p:nvGrpSpPr>
          <p:cNvPr id="160" name="Gruppieren 159"/>
          <p:cNvGrpSpPr/>
          <p:nvPr/>
        </p:nvGrpSpPr>
        <p:grpSpPr>
          <a:xfrm>
            <a:off x="3520142" y="4064584"/>
            <a:ext cx="1511899" cy="772030"/>
            <a:chOff x="3586030" y="1644611"/>
            <a:chExt cx="1512168" cy="1374064"/>
          </a:xfrm>
        </p:grpSpPr>
        <p:sp>
          <p:nvSpPr>
            <p:cNvPr id="170" name="Abgerundetes Rechteck 169"/>
            <p:cNvSpPr/>
            <p:nvPr/>
          </p:nvSpPr>
          <p:spPr>
            <a:xfrm>
              <a:off x="3586030" y="1644611"/>
              <a:ext cx="1512168" cy="137406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rgbClr val="7030A0"/>
                </a:solidFill>
              </a:endParaRPr>
            </a:p>
          </p:txBody>
        </p:sp>
        <p:sp>
          <p:nvSpPr>
            <p:cNvPr id="171" name="Textfeld 170"/>
            <p:cNvSpPr txBox="1"/>
            <p:nvPr/>
          </p:nvSpPr>
          <p:spPr>
            <a:xfrm>
              <a:off x="3763729" y="1801732"/>
              <a:ext cx="1162430" cy="1040786"/>
            </a:xfrm>
            <a:prstGeom prst="rect">
              <a:avLst/>
            </a:prstGeom>
            <a:noFill/>
          </p:spPr>
          <p:txBody>
            <a:bodyPr wrap="square" rtlCol="0">
              <a:spAutoFit/>
            </a:bodyPr>
            <a:lstStyle/>
            <a:p>
              <a:pPr algn="ctr"/>
              <a:r>
                <a:rPr lang="en-US" sz="1600" dirty="0" smtClean="0">
                  <a:solidFill>
                    <a:srgbClr val="7030A0"/>
                  </a:solidFill>
                </a:rPr>
                <a:t>Language Schools</a:t>
              </a:r>
            </a:p>
          </p:txBody>
        </p:sp>
      </p:grpSp>
      <p:grpSp>
        <p:nvGrpSpPr>
          <p:cNvPr id="161" name="Gruppieren 160"/>
          <p:cNvGrpSpPr/>
          <p:nvPr/>
        </p:nvGrpSpPr>
        <p:grpSpPr>
          <a:xfrm>
            <a:off x="5114741" y="4067344"/>
            <a:ext cx="1446164" cy="772030"/>
            <a:chOff x="5502324" y="1591840"/>
            <a:chExt cx="1584176" cy="1340651"/>
          </a:xfrm>
        </p:grpSpPr>
        <p:sp>
          <p:nvSpPr>
            <p:cNvPr id="168" name="Abgerundetes Rechteck 167"/>
            <p:cNvSpPr/>
            <p:nvPr/>
          </p:nvSpPr>
          <p:spPr>
            <a:xfrm>
              <a:off x="5502324" y="1591840"/>
              <a:ext cx="1584176" cy="134065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rgbClr val="7030A0"/>
                </a:solidFill>
              </a:endParaRPr>
            </a:p>
          </p:txBody>
        </p:sp>
        <p:sp>
          <p:nvSpPr>
            <p:cNvPr id="169" name="Textfeld 168"/>
            <p:cNvSpPr txBox="1"/>
            <p:nvPr/>
          </p:nvSpPr>
          <p:spPr>
            <a:xfrm>
              <a:off x="5910542" y="1954132"/>
              <a:ext cx="888687" cy="587908"/>
            </a:xfrm>
            <a:prstGeom prst="rect">
              <a:avLst/>
            </a:prstGeom>
            <a:noFill/>
          </p:spPr>
          <p:txBody>
            <a:bodyPr wrap="square" rtlCol="0">
              <a:spAutoFit/>
            </a:bodyPr>
            <a:lstStyle/>
            <a:p>
              <a:r>
                <a:rPr lang="en-US" sz="1600" dirty="0" smtClean="0">
                  <a:solidFill>
                    <a:srgbClr val="7030A0"/>
                  </a:solidFill>
                </a:rPr>
                <a:t>Pets</a:t>
              </a:r>
            </a:p>
          </p:txBody>
        </p:sp>
      </p:grpSp>
      <p:grpSp>
        <p:nvGrpSpPr>
          <p:cNvPr id="162" name="Gruppieren 161"/>
          <p:cNvGrpSpPr/>
          <p:nvPr/>
        </p:nvGrpSpPr>
        <p:grpSpPr>
          <a:xfrm>
            <a:off x="6656299" y="4067344"/>
            <a:ext cx="1284476" cy="899655"/>
            <a:chOff x="7283876" y="1565034"/>
            <a:chExt cx="1407057" cy="1668236"/>
          </a:xfrm>
        </p:grpSpPr>
        <p:sp>
          <p:nvSpPr>
            <p:cNvPr id="166" name="Abgerundetes Rechteck 165"/>
            <p:cNvSpPr/>
            <p:nvPr/>
          </p:nvSpPr>
          <p:spPr>
            <a:xfrm>
              <a:off x="7283876" y="1565034"/>
              <a:ext cx="1407057" cy="142578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rgbClr val="7030A0"/>
                </a:solidFill>
              </a:endParaRPr>
            </a:p>
          </p:txBody>
        </p:sp>
        <p:sp>
          <p:nvSpPr>
            <p:cNvPr id="167" name="Textfeld 166"/>
            <p:cNvSpPr txBox="1"/>
            <p:nvPr/>
          </p:nvSpPr>
          <p:spPr>
            <a:xfrm>
              <a:off x="7366377" y="1692347"/>
              <a:ext cx="1297081" cy="1540923"/>
            </a:xfrm>
            <a:prstGeom prst="rect">
              <a:avLst/>
            </a:prstGeom>
            <a:noFill/>
          </p:spPr>
          <p:txBody>
            <a:bodyPr wrap="square" rtlCol="0">
              <a:spAutoFit/>
            </a:bodyPr>
            <a:lstStyle/>
            <a:p>
              <a:pPr algn="ctr"/>
              <a:r>
                <a:rPr lang="en-US" sz="1600" dirty="0">
                  <a:solidFill>
                    <a:srgbClr val="7030A0"/>
                  </a:solidFill>
                </a:rPr>
                <a:t>Cultural Integration</a:t>
              </a:r>
            </a:p>
            <a:p>
              <a:pPr algn="ctr"/>
              <a:endParaRPr lang="en-US" sz="1600" dirty="0" smtClean="0">
                <a:solidFill>
                  <a:srgbClr val="7030A0"/>
                </a:solidFill>
              </a:endParaRPr>
            </a:p>
          </p:txBody>
        </p:sp>
      </p:grpSp>
      <p:grpSp>
        <p:nvGrpSpPr>
          <p:cNvPr id="163" name="Gruppieren 162"/>
          <p:cNvGrpSpPr/>
          <p:nvPr/>
        </p:nvGrpSpPr>
        <p:grpSpPr>
          <a:xfrm>
            <a:off x="551287" y="4064583"/>
            <a:ext cx="1494357" cy="765204"/>
            <a:chOff x="2103605" y="1719552"/>
            <a:chExt cx="1333541" cy="735523"/>
          </a:xfrm>
        </p:grpSpPr>
        <p:sp>
          <p:nvSpPr>
            <p:cNvPr id="164" name="Abgerundetes Rechteck 163"/>
            <p:cNvSpPr/>
            <p:nvPr/>
          </p:nvSpPr>
          <p:spPr>
            <a:xfrm>
              <a:off x="2103605" y="1719552"/>
              <a:ext cx="1296144" cy="73552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rgbClr val="7030A0"/>
                </a:solidFill>
              </a:endParaRPr>
            </a:p>
          </p:txBody>
        </p:sp>
        <p:sp>
          <p:nvSpPr>
            <p:cNvPr id="165" name="Textfeld 164"/>
            <p:cNvSpPr txBox="1"/>
            <p:nvPr/>
          </p:nvSpPr>
          <p:spPr>
            <a:xfrm>
              <a:off x="2141002" y="1921979"/>
              <a:ext cx="1296144" cy="325422"/>
            </a:xfrm>
            <a:prstGeom prst="rect">
              <a:avLst/>
            </a:prstGeom>
            <a:noFill/>
          </p:spPr>
          <p:txBody>
            <a:bodyPr wrap="square" rtlCol="0">
              <a:spAutoFit/>
            </a:bodyPr>
            <a:lstStyle/>
            <a:p>
              <a:pPr algn="ctr"/>
              <a:r>
                <a:rPr lang="en-US" sz="1600" dirty="0" smtClean="0">
                  <a:solidFill>
                    <a:srgbClr val="7030A0"/>
                  </a:solidFill>
                </a:rPr>
                <a:t>Bank</a:t>
              </a:r>
            </a:p>
          </p:txBody>
        </p:sp>
      </p:grpSp>
    </p:spTree>
    <p:extLst>
      <p:ext uri="{BB962C8B-B14F-4D97-AF65-F5344CB8AC3E}">
        <p14:creationId xmlns:p14="http://schemas.microsoft.com/office/powerpoint/2010/main" val="3061581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1" nodeType="afterEffect">
                                  <p:stCondLst>
                                    <p:cond delay="0"/>
                                  </p:stCondLst>
                                  <p:childTnLst>
                                    <p:set>
                                      <p:cBhvr>
                                        <p:cTn id="9" dur="1" fill="hold">
                                          <p:stCondLst>
                                            <p:cond delay="0"/>
                                          </p:stCondLst>
                                        </p:cTn>
                                        <p:tgtEl>
                                          <p:spTgt spid="2"/>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2" nodeType="after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3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2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2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2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30"/>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16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159"/>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16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161"/>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16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14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143"/>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144"/>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145"/>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332656"/>
            <a:ext cx="8229600" cy="850106"/>
          </a:xfrm>
        </p:spPr>
        <p:txBody>
          <a:bodyPr>
            <a:normAutofit/>
          </a:bodyPr>
          <a:lstStyle/>
          <a:p>
            <a:pPr algn="l"/>
            <a:r>
              <a:rPr lang="en-US" sz="3200" b="1" dirty="0" smtClean="0">
                <a:solidFill>
                  <a:srgbClr val="7030A0"/>
                </a:solidFill>
              </a:rPr>
              <a:t>USP</a:t>
            </a:r>
            <a:endParaRPr lang="en-US" sz="3200" b="1" dirty="0">
              <a:solidFill>
                <a:srgbClr val="7030A0"/>
              </a:solidFill>
            </a:endParaRPr>
          </a:p>
        </p:txBody>
      </p:sp>
      <p:sp>
        <p:nvSpPr>
          <p:cNvPr id="13" name="Textfeld 12"/>
          <p:cNvSpPr txBox="1"/>
          <p:nvPr/>
        </p:nvSpPr>
        <p:spPr>
          <a:xfrm>
            <a:off x="582116" y="1227637"/>
            <a:ext cx="8064897" cy="2031325"/>
          </a:xfrm>
          <a:prstGeom prst="rect">
            <a:avLst/>
          </a:prstGeom>
          <a:noFill/>
        </p:spPr>
        <p:txBody>
          <a:bodyPr wrap="square" rtlCol="0">
            <a:spAutoFit/>
          </a:bodyPr>
          <a:lstStyle/>
          <a:p>
            <a:r>
              <a:rPr lang="de-CH" dirty="0" smtClean="0">
                <a:solidFill>
                  <a:srgbClr val="7030A0"/>
                </a:solidFill>
              </a:rPr>
              <a:t>Das Bedürfnis nach einer tiefgründigen Schulberatung wächst mehr und mehr.</a:t>
            </a:r>
            <a:br>
              <a:rPr lang="de-CH" dirty="0" smtClean="0">
                <a:solidFill>
                  <a:srgbClr val="7030A0"/>
                </a:solidFill>
              </a:rPr>
            </a:br>
            <a:r>
              <a:rPr lang="de-CH" dirty="0" smtClean="0">
                <a:solidFill>
                  <a:srgbClr val="7030A0"/>
                </a:solidFill>
              </a:rPr>
              <a:t>Arbeitgeber haben festgestellt, dass die </a:t>
            </a:r>
            <a:r>
              <a:rPr lang="de-CH" dirty="0" err="1" smtClean="0">
                <a:solidFill>
                  <a:srgbClr val="7030A0"/>
                </a:solidFill>
              </a:rPr>
              <a:t>Arbeitnehmenden</a:t>
            </a:r>
            <a:r>
              <a:rPr lang="de-CH" dirty="0" smtClean="0">
                <a:solidFill>
                  <a:srgbClr val="7030A0"/>
                </a:solidFill>
              </a:rPr>
              <a:t> nur dann eine nachhaltige und längerfristige Leistung erbringen, wenn die ganze Familie integriert ist. </a:t>
            </a:r>
          </a:p>
          <a:p>
            <a:endParaRPr lang="de-CH" dirty="0" smtClean="0">
              <a:solidFill>
                <a:srgbClr val="7030A0"/>
              </a:solidFill>
            </a:endParaRPr>
          </a:p>
          <a:p>
            <a:r>
              <a:rPr lang="de-CH" b="1" dirty="0" smtClean="0">
                <a:solidFill>
                  <a:srgbClr val="7030A0"/>
                </a:solidFill>
              </a:rPr>
              <a:t>Unser Angebot  kombiniert Relocation-Dienstleistungen und neutrale Schulberatung von Experten. Dies ist einzigartig in der Relocation Branche.</a:t>
            </a:r>
            <a:endParaRPr lang="de-CH" b="1" dirty="0">
              <a:solidFill>
                <a:srgbClr val="7030A0"/>
              </a:solidFill>
            </a:endParaRPr>
          </a:p>
        </p:txBody>
      </p:sp>
      <p:grpSp>
        <p:nvGrpSpPr>
          <p:cNvPr id="11" name="Gruppieren 10"/>
          <p:cNvGrpSpPr/>
          <p:nvPr/>
        </p:nvGrpSpPr>
        <p:grpSpPr>
          <a:xfrm>
            <a:off x="582116" y="3533863"/>
            <a:ext cx="2808312" cy="2349735"/>
            <a:chOff x="605056" y="3887577"/>
            <a:chExt cx="2808312" cy="2349735"/>
          </a:xfrm>
        </p:grpSpPr>
        <p:grpSp>
          <p:nvGrpSpPr>
            <p:cNvPr id="10" name="Gruppieren 9"/>
            <p:cNvGrpSpPr/>
            <p:nvPr/>
          </p:nvGrpSpPr>
          <p:grpSpPr>
            <a:xfrm>
              <a:off x="605056" y="3887577"/>
              <a:ext cx="2808312" cy="2349735"/>
              <a:chOff x="605056" y="3887577"/>
              <a:chExt cx="2808312" cy="2349735"/>
            </a:xfrm>
          </p:grpSpPr>
          <p:pic>
            <p:nvPicPr>
              <p:cNvPr id="1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5056" y="3887577"/>
                <a:ext cx="2808312" cy="2349735"/>
              </a:xfrm>
              <a:prstGeom prst="rect">
                <a:avLst/>
              </a:prstGeom>
              <a:no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 name="Grafik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2084" y="4391308"/>
                <a:ext cx="2214254" cy="1428458"/>
              </a:xfrm>
              <a:prstGeom prst="rect">
                <a:avLst/>
              </a:prstGeom>
            </p:spPr>
          </p:pic>
        </p:grpSp>
        <p:sp>
          <p:nvSpPr>
            <p:cNvPr id="21" name="Textfeld 20"/>
            <p:cNvSpPr txBox="1"/>
            <p:nvPr/>
          </p:nvSpPr>
          <p:spPr>
            <a:xfrm>
              <a:off x="902084" y="3971584"/>
              <a:ext cx="2140883" cy="335646"/>
            </a:xfrm>
            <a:prstGeom prst="rect">
              <a:avLst/>
            </a:prstGeom>
            <a:noFill/>
          </p:spPr>
          <p:txBody>
            <a:bodyPr wrap="square" rtlCol="0">
              <a:spAutoFit/>
            </a:bodyPr>
            <a:lstStyle/>
            <a:p>
              <a:pPr algn="ctr"/>
              <a:r>
                <a:rPr lang="en-US" dirty="0" smtClean="0"/>
                <a:t>Relocation Services</a:t>
              </a:r>
              <a:endParaRPr lang="en-US" dirty="0"/>
            </a:p>
          </p:txBody>
        </p:sp>
      </p:grpSp>
      <p:grpSp>
        <p:nvGrpSpPr>
          <p:cNvPr id="12" name="Gruppieren 11"/>
          <p:cNvGrpSpPr/>
          <p:nvPr/>
        </p:nvGrpSpPr>
        <p:grpSpPr>
          <a:xfrm>
            <a:off x="5837676" y="3533862"/>
            <a:ext cx="2553699" cy="2349735"/>
            <a:chOff x="5898036" y="3887577"/>
            <a:chExt cx="2553699" cy="2349735"/>
          </a:xfrm>
        </p:grpSpPr>
        <p:grpSp>
          <p:nvGrpSpPr>
            <p:cNvPr id="5" name="Gruppieren 4"/>
            <p:cNvGrpSpPr/>
            <p:nvPr/>
          </p:nvGrpSpPr>
          <p:grpSpPr>
            <a:xfrm>
              <a:off x="5898036" y="3887577"/>
              <a:ext cx="2553699" cy="2349735"/>
              <a:chOff x="539552" y="3178136"/>
              <a:chExt cx="3835730" cy="3384376"/>
            </a:xfrm>
          </p:grpSpPr>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552" y="3178136"/>
                <a:ext cx="3835730" cy="3384376"/>
              </a:xfrm>
              <a:prstGeom prst="rect">
                <a:avLst/>
              </a:prstGeom>
              <a:no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Textfeld 14"/>
              <p:cNvSpPr txBox="1"/>
              <p:nvPr/>
            </p:nvSpPr>
            <p:spPr>
              <a:xfrm>
                <a:off x="904694" y="3287919"/>
                <a:ext cx="2924123" cy="438635"/>
              </a:xfrm>
              <a:prstGeom prst="rect">
                <a:avLst/>
              </a:prstGeom>
              <a:noFill/>
            </p:spPr>
            <p:txBody>
              <a:bodyPr wrap="square" rtlCol="0">
                <a:spAutoFit/>
              </a:bodyPr>
              <a:lstStyle/>
              <a:p>
                <a:pPr algn="ctr"/>
                <a:r>
                  <a:rPr lang="en-US" dirty="0" smtClean="0"/>
                  <a:t>Education Services</a:t>
                </a:r>
                <a:endParaRPr lang="en-US" dirty="0"/>
              </a:p>
            </p:txBody>
          </p:sp>
        </p:grpSp>
        <p:pic>
          <p:nvPicPr>
            <p:cNvPr id="14" name="Inhaltsplatzhalter 5"/>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6079521" y="4405613"/>
              <a:ext cx="2190728" cy="1536476"/>
            </a:xfrm>
            <a:prstGeom prst="rect">
              <a:avLst/>
            </a:prstGeom>
            <a:ln>
              <a:solidFill>
                <a:srgbClr val="7030A0"/>
              </a:solidFill>
            </a:ln>
          </p:spPr>
        </p:pic>
      </p:grpSp>
      <p:cxnSp>
        <p:nvCxnSpPr>
          <p:cNvPr id="6" name="Gerade Verbindung mit Pfeil 5"/>
          <p:cNvCxnSpPr/>
          <p:nvPr/>
        </p:nvCxnSpPr>
        <p:spPr>
          <a:xfrm>
            <a:off x="4067944" y="3796470"/>
            <a:ext cx="1224136" cy="4356"/>
          </a:xfrm>
          <a:prstGeom prst="straightConnector1">
            <a:avLst/>
          </a:prstGeom>
          <a:ln>
            <a:headEnd type="arrow"/>
            <a:tailEnd type="arrow"/>
          </a:ln>
        </p:spPr>
        <p:style>
          <a:lnRef idx="3">
            <a:schemeClr val="accent4"/>
          </a:lnRef>
          <a:fillRef idx="0">
            <a:schemeClr val="accent4"/>
          </a:fillRef>
          <a:effectRef idx="2">
            <a:schemeClr val="accent4"/>
          </a:effectRef>
          <a:fontRef idx="minor">
            <a:schemeClr val="tx1"/>
          </a:fontRef>
        </p:style>
      </p:cxnSp>
      <p:sp>
        <p:nvSpPr>
          <p:cNvPr id="8" name="Textfeld 7"/>
          <p:cNvSpPr txBox="1"/>
          <p:nvPr/>
        </p:nvSpPr>
        <p:spPr>
          <a:xfrm>
            <a:off x="3390428" y="4056920"/>
            <a:ext cx="2393828" cy="1815882"/>
          </a:xfrm>
          <a:prstGeom prst="rect">
            <a:avLst/>
          </a:prstGeom>
          <a:noFill/>
        </p:spPr>
        <p:txBody>
          <a:bodyPr wrap="square" rtlCol="0">
            <a:spAutoFit/>
          </a:bodyPr>
          <a:lstStyle/>
          <a:p>
            <a:pPr algn="ctr"/>
            <a:r>
              <a:rPr lang="de-CH" sz="1400" b="1" dirty="0" smtClean="0"/>
              <a:t>Unsere Schulexperten arbeiten Hand in Hand mit den Relocation Spezialisten.</a:t>
            </a:r>
            <a:br>
              <a:rPr lang="de-CH" sz="1400" b="1" dirty="0" smtClean="0"/>
            </a:br>
            <a:r>
              <a:rPr lang="de-CH" sz="1400" b="1" dirty="0" smtClean="0"/>
              <a:t> </a:t>
            </a:r>
          </a:p>
          <a:p>
            <a:pPr algn="ctr"/>
            <a:r>
              <a:rPr lang="de-CH" sz="1400" b="1" dirty="0" smtClean="0"/>
              <a:t>Dies ist ein entscheidender Faktor, da öffentliche Schulen direkt mit den Quartieren verbunden sind. </a:t>
            </a:r>
            <a:endParaRPr lang="de-CH" sz="1200" b="1" dirty="0"/>
          </a:p>
        </p:txBody>
      </p:sp>
    </p:spTree>
    <p:extLst>
      <p:ext uri="{BB962C8B-B14F-4D97-AF65-F5344CB8AC3E}">
        <p14:creationId xmlns:p14="http://schemas.microsoft.com/office/powerpoint/2010/main" val="3904534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nodeType="afterEffect">
                                  <p:stCondLst>
                                    <p:cond delay="1000"/>
                                  </p:stCondLst>
                                  <p:childTnLst>
                                    <p:set>
                                      <p:cBhvr>
                                        <p:cTn id="15" dur="1" fill="hold">
                                          <p:stCondLst>
                                            <p:cond delay="0"/>
                                          </p:stCondLst>
                                        </p:cTn>
                                        <p:tgtEl>
                                          <p:spTgt spid="6"/>
                                        </p:tgtEl>
                                        <p:attrNameLst>
                                          <p:attrName>style.visibility</p:attrName>
                                        </p:attrNameLst>
                                      </p:cBhvr>
                                      <p:to>
                                        <p:strVal val="visible"/>
                                      </p:to>
                                    </p:set>
                                  </p:childTnLst>
                                </p:cTn>
                              </p:par>
                            </p:childTnLst>
                          </p:cTn>
                        </p:par>
                        <p:par>
                          <p:cTn id="16" fill="hold">
                            <p:stCondLst>
                              <p:cond delay="1000"/>
                            </p:stCondLst>
                            <p:childTnLst>
                              <p:par>
                                <p:cTn id="17" presetID="1" presetClass="entr" presetSubtype="0" fill="hold" nodeType="afterEffect">
                                  <p:stCondLst>
                                    <p:cond delay="1000"/>
                                  </p:stCondLst>
                                  <p:childTnLst>
                                    <p:set>
                                      <p:cBhvr>
                                        <p:cTn id="18" dur="1" fill="hold">
                                          <p:stCondLst>
                                            <p:cond delay="0"/>
                                          </p:stCondLst>
                                        </p:cTn>
                                        <p:tgtEl>
                                          <p:spTgt spid="12"/>
                                        </p:tgtEl>
                                        <p:attrNameLst>
                                          <p:attrName>style.visibility</p:attrName>
                                        </p:attrNameLst>
                                      </p:cBhvr>
                                      <p:to>
                                        <p:strVal val="visible"/>
                                      </p:to>
                                    </p:set>
                                  </p:childTnLst>
                                </p:cTn>
                              </p:par>
                            </p:childTnLst>
                          </p:cTn>
                        </p:par>
                        <p:par>
                          <p:cTn id="19" fill="hold">
                            <p:stCondLst>
                              <p:cond delay="2000"/>
                            </p:stCondLst>
                            <p:childTnLst>
                              <p:par>
                                <p:cTn id="20" presetID="1" presetClass="entr" presetSubtype="0" fill="hold" grpId="0" nodeType="afterEffect">
                                  <p:stCondLst>
                                    <p:cond delay="1000"/>
                                  </p:stCondLst>
                                  <p:childTnLst>
                                    <p:set>
                                      <p:cBhvr>
                                        <p:cTn id="2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Abgerundetes Rechteck 3"/>
          <p:cNvSpPr/>
          <p:nvPr/>
        </p:nvSpPr>
        <p:spPr>
          <a:xfrm>
            <a:off x="708281" y="1556792"/>
            <a:ext cx="6912768" cy="115106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nSpc>
                <a:spcPts val="3200"/>
              </a:lnSpc>
            </a:pPr>
            <a:endParaRPr lang="en-US" sz="2000" b="1" dirty="0" smtClean="0">
              <a:solidFill>
                <a:srgbClr val="7030A0"/>
              </a:solidFill>
            </a:endParaRPr>
          </a:p>
          <a:p>
            <a:pPr>
              <a:lnSpc>
                <a:spcPts val="3200"/>
              </a:lnSpc>
              <a:spcBef>
                <a:spcPts val="1200"/>
              </a:spcBef>
            </a:pPr>
            <a:r>
              <a:rPr lang="de-CH" sz="2000" b="1" dirty="0">
                <a:solidFill>
                  <a:srgbClr val="7030A0"/>
                </a:solidFill>
              </a:rPr>
              <a:t>Die Schulausbildung ist eines der wichtigsten Themen beim Standortwechsel einer Familie. </a:t>
            </a:r>
          </a:p>
          <a:p>
            <a:pPr>
              <a:lnSpc>
                <a:spcPct val="150000"/>
              </a:lnSpc>
            </a:pPr>
            <a:endParaRPr lang="en-US" b="1" dirty="0">
              <a:solidFill>
                <a:srgbClr val="7030A0"/>
              </a:solidFill>
            </a:endParaRPr>
          </a:p>
          <a:p>
            <a:pPr algn="ctr"/>
            <a:endParaRPr lang="de-CH" dirty="0"/>
          </a:p>
        </p:txBody>
      </p:sp>
      <p:sp>
        <p:nvSpPr>
          <p:cNvPr id="6" name="Rechteck 5"/>
          <p:cNvSpPr/>
          <p:nvPr/>
        </p:nvSpPr>
        <p:spPr>
          <a:xfrm>
            <a:off x="729696" y="2924944"/>
            <a:ext cx="7586720" cy="2585323"/>
          </a:xfrm>
          <a:prstGeom prst="rect">
            <a:avLst/>
          </a:prstGeom>
        </p:spPr>
        <p:txBody>
          <a:bodyPr wrap="square">
            <a:spAutoFit/>
          </a:bodyPr>
          <a:lstStyle/>
          <a:p>
            <a:pPr>
              <a:lnSpc>
                <a:spcPct val="150000"/>
              </a:lnSpc>
            </a:pPr>
            <a:r>
              <a:rPr lang="de-CH" dirty="0" smtClean="0">
                <a:solidFill>
                  <a:srgbClr val="7030A0"/>
                </a:solidFill>
              </a:rPr>
              <a:t>Unsere </a:t>
            </a:r>
            <a:r>
              <a:rPr lang="de-CH" dirty="0">
                <a:solidFill>
                  <a:srgbClr val="7030A0"/>
                </a:solidFill>
              </a:rPr>
              <a:t>Experten unterstützen die Eltern, Herausforderungen zu meistern und beantworten Fragen zum schulischen Werdegang Ihrer Kinder. </a:t>
            </a:r>
          </a:p>
          <a:p>
            <a:pPr>
              <a:lnSpc>
                <a:spcPct val="150000"/>
              </a:lnSpc>
            </a:pPr>
            <a:r>
              <a:rPr lang="de-CH" dirty="0" smtClean="0">
                <a:solidFill>
                  <a:srgbClr val="7030A0"/>
                </a:solidFill>
              </a:rPr>
              <a:t>Wir </a:t>
            </a:r>
            <a:r>
              <a:rPr lang="de-CH" dirty="0">
                <a:solidFill>
                  <a:srgbClr val="7030A0"/>
                </a:solidFill>
              </a:rPr>
              <a:t>stellen uns auf die individuellen Bedürfnisse der Kunden ein und unterstützen sie bei der Schulauswahl bis hin zur Anmeldung ihres Kindes vor dem ersten Schultag. </a:t>
            </a:r>
          </a:p>
          <a:p>
            <a:pPr>
              <a:lnSpc>
                <a:spcPct val="150000"/>
              </a:lnSpc>
            </a:pPr>
            <a:r>
              <a:rPr lang="de-CH" dirty="0">
                <a:solidFill>
                  <a:srgbClr val="7030A0"/>
                </a:solidFill>
              </a:rPr>
              <a:t>Zudem assistieren wir </a:t>
            </a:r>
            <a:r>
              <a:rPr lang="de-CH" dirty="0" smtClean="0">
                <a:solidFill>
                  <a:srgbClr val="7030A0"/>
                </a:solidFill>
              </a:rPr>
              <a:t>gerne </a:t>
            </a:r>
            <a:r>
              <a:rPr lang="de-CH" dirty="0">
                <a:solidFill>
                  <a:srgbClr val="7030A0"/>
                </a:solidFill>
              </a:rPr>
              <a:t>bei interkulturellen Themen rund um die Schweiz. </a:t>
            </a:r>
          </a:p>
        </p:txBody>
      </p:sp>
      <p:sp>
        <p:nvSpPr>
          <p:cNvPr id="7" name="Rechteck 6"/>
          <p:cNvSpPr/>
          <p:nvPr/>
        </p:nvSpPr>
        <p:spPr>
          <a:xfrm>
            <a:off x="708281" y="620688"/>
            <a:ext cx="6123151" cy="584775"/>
          </a:xfrm>
          <a:prstGeom prst="rect">
            <a:avLst/>
          </a:prstGeom>
        </p:spPr>
        <p:txBody>
          <a:bodyPr vert="horz" lIns="91440" tIns="45720" rIns="91440" bIns="45720" rtlCol="0" anchor="ctr">
            <a:normAutofit/>
          </a:bodyPr>
          <a:lstStyle/>
          <a:p>
            <a:pPr>
              <a:spcBef>
                <a:spcPct val="0"/>
              </a:spcBef>
            </a:pPr>
            <a:r>
              <a:rPr lang="de-CH" sz="3200" b="1" dirty="0" smtClean="0">
                <a:solidFill>
                  <a:srgbClr val="7030A0"/>
                </a:solidFill>
                <a:latin typeface="+mj-lt"/>
                <a:ea typeface="+mj-ea"/>
                <a:cs typeface="+mj-cs"/>
              </a:rPr>
              <a:t>Schulberatung </a:t>
            </a:r>
            <a:endParaRPr lang="de-CH" sz="3200" b="1" dirty="0">
              <a:solidFill>
                <a:srgbClr val="7030A0"/>
              </a:solidFill>
              <a:latin typeface="+mj-lt"/>
              <a:ea typeface="+mj-ea"/>
              <a:cs typeface="+mj-cs"/>
            </a:endParaRPr>
          </a:p>
        </p:txBody>
      </p:sp>
    </p:spTree>
    <p:extLst>
      <p:ext uri="{BB962C8B-B14F-4D97-AF65-F5344CB8AC3E}">
        <p14:creationId xmlns:p14="http://schemas.microsoft.com/office/powerpoint/2010/main" val="34117019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100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150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332656"/>
            <a:ext cx="8229600" cy="850106"/>
          </a:xfrm>
        </p:spPr>
        <p:txBody>
          <a:bodyPr>
            <a:normAutofit/>
          </a:bodyPr>
          <a:lstStyle/>
          <a:p>
            <a:pPr algn="l"/>
            <a:r>
              <a:rPr lang="de-CH" sz="3200" b="1" dirty="0" smtClean="0">
                <a:solidFill>
                  <a:srgbClr val="7030A0"/>
                </a:solidFill>
              </a:rPr>
              <a:t>Integration &amp; Kultur </a:t>
            </a:r>
            <a:endParaRPr lang="de-CH" sz="3200" b="1" dirty="0">
              <a:solidFill>
                <a:srgbClr val="7030A0"/>
              </a:solidFill>
            </a:endParaRPr>
          </a:p>
        </p:txBody>
      </p:sp>
      <p:sp>
        <p:nvSpPr>
          <p:cNvPr id="4" name="Rechteck 3"/>
          <p:cNvSpPr/>
          <p:nvPr/>
        </p:nvSpPr>
        <p:spPr>
          <a:xfrm>
            <a:off x="611560" y="1268760"/>
            <a:ext cx="7920880" cy="4247317"/>
          </a:xfrm>
          <a:prstGeom prst="rect">
            <a:avLst/>
          </a:prstGeom>
        </p:spPr>
        <p:txBody>
          <a:bodyPr wrap="square">
            <a:spAutoFit/>
          </a:bodyPr>
          <a:lstStyle/>
          <a:p>
            <a:pPr marL="542925" indent="-542925">
              <a:lnSpc>
                <a:spcPct val="150000"/>
              </a:lnSpc>
              <a:buFont typeface="Wingdings" panose="05000000000000000000" pitchFamily="2" charset="2"/>
              <a:buChar char="v"/>
            </a:pPr>
            <a:r>
              <a:rPr lang="de-CH" dirty="0">
                <a:solidFill>
                  <a:srgbClr val="7030A0"/>
                </a:solidFill>
              </a:rPr>
              <a:t>Seminar zum Verstehen der Schweizer Kultur und ihrer Werte </a:t>
            </a:r>
          </a:p>
          <a:p>
            <a:pPr marL="542925" indent="-542925">
              <a:lnSpc>
                <a:spcPct val="150000"/>
              </a:lnSpc>
              <a:buFont typeface="Wingdings" panose="05000000000000000000" pitchFamily="2" charset="2"/>
              <a:buChar char="v"/>
            </a:pPr>
            <a:r>
              <a:rPr lang="de-CH" dirty="0">
                <a:solidFill>
                  <a:srgbClr val="7030A0"/>
                </a:solidFill>
              </a:rPr>
              <a:t>Unterstützung für eine problemlose Integration und reibungslosen </a:t>
            </a:r>
            <a:br>
              <a:rPr lang="de-CH" dirty="0">
                <a:solidFill>
                  <a:srgbClr val="7030A0"/>
                </a:solidFill>
              </a:rPr>
            </a:br>
            <a:r>
              <a:rPr lang="de-CH" dirty="0">
                <a:solidFill>
                  <a:srgbClr val="7030A0"/>
                </a:solidFill>
              </a:rPr>
              <a:t>Übergang zur Schweizer Kultur</a:t>
            </a:r>
          </a:p>
          <a:p>
            <a:pPr marL="542925" indent="-542925">
              <a:lnSpc>
                <a:spcPct val="150000"/>
              </a:lnSpc>
              <a:buFont typeface="Wingdings" panose="05000000000000000000" pitchFamily="2" charset="2"/>
              <a:buChar char="v"/>
            </a:pPr>
            <a:r>
              <a:rPr lang="de-CH" dirty="0">
                <a:solidFill>
                  <a:srgbClr val="7030A0"/>
                </a:solidFill>
              </a:rPr>
              <a:t>Identifizierung von Unterschieden zwischen der Drittkultur und der Schweizer Kultur</a:t>
            </a:r>
          </a:p>
          <a:p>
            <a:pPr marL="542925" indent="-542925">
              <a:lnSpc>
                <a:spcPct val="150000"/>
              </a:lnSpc>
              <a:buFont typeface="Wingdings" panose="05000000000000000000" pitchFamily="2" charset="2"/>
              <a:buChar char="v"/>
            </a:pPr>
            <a:r>
              <a:rPr lang="de-CH" dirty="0">
                <a:solidFill>
                  <a:srgbClr val="7030A0"/>
                </a:solidFill>
              </a:rPr>
              <a:t>Erfahren Sie über das Schweizer „</a:t>
            </a:r>
            <a:r>
              <a:rPr lang="de-CH" dirty="0" err="1">
                <a:solidFill>
                  <a:srgbClr val="7030A0"/>
                </a:solidFill>
              </a:rPr>
              <a:t>etiquette</a:t>
            </a:r>
            <a:r>
              <a:rPr lang="de-CH" dirty="0">
                <a:solidFill>
                  <a:srgbClr val="7030A0"/>
                </a:solidFill>
              </a:rPr>
              <a:t>“ und „</a:t>
            </a:r>
            <a:r>
              <a:rPr lang="de-CH" dirty="0" err="1">
                <a:solidFill>
                  <a:srgbClr val="7030A0"/>
                </a:solidFill>
              </a:rPr>
              <a:t>Do’s</a:t>
            </a:r>
            <a:r>
              <a:rPr lang="de-CH" dirty="0">
                <a:solidFill>
                  <a:srgbClr val="7030A0"/>
                </a:solidFill>
              </a:rPr>
              <a:t> </a:t>
            </a:r>
            <a:r>
              <a:rPr lang="de-CH" dirty="0" err="1">
                <a:solidFill>
                  <a:srgbClr val="7030A0"/>
                </a:solidFill>
              </a:rPr>
              <a:t>and</a:t>
            </a:r>
            <a:r>
              <a:rPr lang="de-CH" dirty="0">
                <a:solidFill>
                  <a:srgbClr val="7030A0"/>
                </a:solidFill>
              </a:rPr>
              <a:t> </a:t>
            </a:r>
            <a:r>
              <a:rPr lang="de-CH" dirty="0" err="1">
                <a:solidFill>
                  <a:srgbClr val="7030A0"/>
                </a:solidFill>
              </a:rPr>
              <a:t>Don'ts</a:t>
            </a:r>
            <a:r>
              <a:rPr lang="de-CH" dirty="0">
                <a:solidFill>
                  <a:srgbClr val="7030A0"/>
                </a:solidFill>
              </a:rPr>
              <a:t>” </a:t>
            </a:r>
          </a:p>
          <a:p>
            <a:pPr marL="542925" indent="-542925">
              <a:lnSpc>
                <a:spcPct val="150000"/>
              </a:lnSpc>
              <a:buFont typeface="Wingdings" panose="05000000000000000000" pitchFamily="2" charset="2"/>
              <a:buChar char="v"/>
            </a:pPr>
            <a:r>
              <a:rPr lang="de-CH" dirty="0">
                <a:solidFill>
                  <a:srgbClr val="7030A0"/>
                </a:solidFill>
              </a:rPr>
              <a:t>Nützliche Informationen zu Kultur- und  Wohltätigkeitsveranstaltungen</a:t>
            </a:r>
          </a:p>
          <a:p>
            <a:pPr marL="542925" indent="-542925">
              <a:lnSpc>
                <a:spcPct val="150000"/>
              </a:lnSpc>
              <a:buFont typeface="Wingdings" panose="05000000000000000000" pitchFamily="2" charset="2"/>
              <a:buChar char="v"/>
            </a:pPr>
            <a:r>
              <a:rPr lang="de-CH" dirty="0">
                <a:solidFill>
                  <a:srgbClr val="7030A0"/>
                </a:solidFill>
              </a:rPr>
              <a:t>Networking mit internationalen Verbänden und Verbindungen in Basel</a:t>
            </a:r>
          </a:p>
          <a:p>
            <a:pPr>
              <a:lnSpc>
                <a:spcPct val="150000"/>
              </a:lnSpc>
            </a:pPr>
            <a:endParaRPr lang="de-CH" dirty="0"/>
          </a:p>
          <a:p>
            <a:pPr>
              <a:lnSpc>
                <a:spcPct val="150000"/>
              </a:lnSpc>
            </a:pPr>
            <a:r>
              <a:rPr lang="de-CH" dirty="0"/>
              <a:t>* </a:t>
            </a:r>
            <a:r>
              <a:rPr lang="de-CH" sz="1400" dirty="0"/>
              <a:t>Diese Dienstleistungen bieten wir in Zusammenarbeit mit externen Beratern an.</a:t>
            </a:r>
          </a:p>
        </p:txBody>
      </p:sp>
    </p:spTree>
    <p:extLst>
      <p:ext uri="{BB962C8B-B14F-4D97-AF65-F5344CB8AC3E}">
        <p14:creationId xmlns:p14="http://schemas.microsoft.com/office/powerpoint/2010/main" val="2042556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403</Words>
  <Application>Microsoft Office PowerPoint</Application>
  <PresentationFormat>Bildschirmpräsentation (4:3)</PresentationFormat>
  <Paragraphs>103</Paragraphs>
  <Slides>11</Slides>
  <Notes>4</Notes>
  <HiddenSlides>2</HiddenSlides>
  <MMClips>0</MMClips>
  <ScaleCrop>false</ScaleCrop>
  <HeadingPairs>
    <vt:vector size="4" baseType="variant">
      <vt:variant>
        <vt:lpstr>Design</vt:lpstr>
      </vt:variant>
      <vt:variant>
        <vt:i4>3</vt:i4>
      </vt:variant>
      <vt:variant>
        <vt:lpstr>Folientitel</vt:lpstr>
      </vt:variant>
      <vt:variant>
        <vt:i4>11</vt:i4>
      </vt:variant>
    </vt:vector>
  </HeadingPairs>
  <TitlesOfParts>
    <vt:vector size="14" baseType="lpstr">
      <vt:lpstr>Larissa</vt:lpstr>
      <vt:lpstr>Benutzerdefiniertes Design</vt:lpstr>
      <vt:lpstr>1_Benutzerdefiniertes Design</vt:lpstr>
      <vt:lpstr> </vt:lpstr>
      <vt:lpstr>Was ist Relocation?</vt:lpstr>
      <vt:lpstr>Über uns </vt:lpstr>
      <vt:lpstr>Herausforderungen</vt:lpstr>
      <vt:lpstr>Chancen</vt:lpstr>
      <vt:lpstr>Destination &amp; Welcome Services </vt:lpstr>
      <vt:lpstr>USP</vt:lpstr>
      <vt:lpstr>PowerPoint-Präsentation</vt:lpstr>
      <vt:lpstr>Integration &amp; Kultur </vt:lpstr>
      <vt:lpstr>Partner Kanton Basel-Stadt</vt:lpstr>
      <vt:lpstr>Kontakt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Firmenpräsentation Connectiv AG</dc:title>
  <dc:creator>caterinaschneeberger</dc:creator>
  <cp:lastModifiedBy>Caterina Schneeberger</cp:lastModifiedBy>
  <cp:revision>269</cp:revision>
  <cp:lastPrinted>2015-06-08T09:32:05Z</cp:lastPrinted>
  <dcterms:created xsi:type="dcterms:W3CDTF">2012-10-16T10:24:16Z</dcterms:created>
  <dcterms:modified xsi:type="dcterms:W3CDTF">2017-08-29T07:49:42Z</dcterms:modified>
</cp:coreProperties>
</file>